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6" r:id="rId2"/>
  </p:sldMasterIdLst>
  <p:notesMasterIdLst>
    <p:notesMasterId r:id="rId16"/>
  </p:notesMasterIdLst>
  <p:sldIdLst>
    <p:sldId id="359" r:id="rId3"/>
    <p:sldId id="531" r:id="rId4"/>
    <p:sldId id="557" r:id="rId5"/>
    <p:sldId id="567" r:id="rId6"/>
    <p:sldId id="561" r:id="rId7"/>
    <p:sldId id="562" r:id="rId8"/>
    <p:sldId id="558" r:id="rId9"/>
    <p:sldId id="570" r:id="rId10"/>
    <p:sldId id="571" r:id="rId11"/>
    <p:sldId id="507" r:id="rId12"/>
    <p:sldId id="573" r:id="rId13"/>
    <p:sldId id="572" r:id="rId14"/>
    <p:sldId id="57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187" autoAdjust="0"/>
  </p:normalViewPr>
  <p:slideViewPr>
    <p:cSldViewPr snapToObjects="1">
      <p:cViewPr varScale="1">
        <p:scale>
          <a:sx n="114" d="100"/>
          <a:sy n="114" d="100"/>
        </p:scale>
        <p:origin x="156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532BEF-CC10-0D46-BC26-CB6AAE194713}" type="datetimeFigureOut">
              <a:rPr lang="en-US" smtClean="0"/>
              <a:t>5/8/26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8AF9DF-37A7-B04B-A57A-8C061AE8E7DC}" type="slidenum">
              <a:rPr lang="en-US" smtClean="0"/>
              <a:t>‹#›</a:t>
            </a:fld>
            <a:endParaRPr lang="en-US"/>
          </a:p>
        </p:txBody>
      </p:sp>
    </p:spTree>
    <p:extLst>
      <p:ext uri="{BB962C8B-B14F-4D97-AF65-F5344CB8AC3E}">
        <p14:creationId xmlns:p14="http://schemas.microsoft.com/office/powerpoint/2010/main" val="3665177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DAFF5F-365F-7C44-9F87-A76B26A25282}" type="datetimeFigureOut">
              <a:rPr lang="en-US" smtClean="0"/>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DAFF5F-365F-7C44-9F87-A76B26A25282}" type="datetimeFigureOut">
              <a:rPr lang="en-US" smtClean="0"/>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DAFF5F-365F-7C44-9F87-A76B26A25282}" type="datetimeFigureOut">
              <a:rPr lang="en-US" smtClean="0"/>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0864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173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66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7901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125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28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6339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157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DAFF5F-365F-7C44-9F87-A76B26A25282}" type="datetimeFigureOut">
              <a:rPr lang="en-US" smtClean="0"/>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189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4904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203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20DAFF5F-365F-7C44-9F87-A76B26A25282}" type="datetimeFigureOut">
              <a:rPr lang="en-US" smtClean="0"/>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20DAFF5F-365F-7C44-9F87-A76B26A25282}" type="datetimeFigureOut">
              <a:rPr lang="en-US" smtClean="0"/>
              <a:t>5/8/26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20DAFF5F-365F-7C44-9F87-A76B26A25282}" type="datetimeFigureOut">
              <a:rPr lang="en-US" smtClean="0"/>
              <a:t>5/8/26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20DAFF5F-365F-7C44-9F87-A76B26A25282}" type="datetimeFigureOut">
              <a:rPr lang="en-US" smtClean="0"/>
              <a:t>5/8/26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AFF5F-365F-7C44-9F87-A76B26A25282}" type="datetimeFigureOut">
              <a:rPr lang="en-US" smtClean="0"/>
              <a:t>5/8/26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0DAFF5F-365F-7C44-9F87-A76B26A25282}" type="datetimeFigureOut">
              <a:rPr lang="en-US" smtClean="0"/>
              <a:t>5/8/26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0DAFF5F-365F-7C44-9F87-A76B26A25282}" type="datetimeFigureOut">
              <a:rPr lang="en-US" smtClean="0"/>
              <a:t>5/8/26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1E45F-7D7F-7947-9DD5-D093B76D4D7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AFF5F-365F-7C44-9F87-A76B26A25282}" type="datetimeFigureOut">
              <a:rPr lang="en-US" smtClean="0"/>
              <a:t>5/8/26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1E45F-7D7F-7947-9DD5-D093B76D4D7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AFF5F-365F-7C44-9F87-A76B26A25282}" type="datetimeFigureOut">
              <a:rPr lang="en-US" smtClean="0">
                <a:solidFill>
                  <a:prstClr val="black">
                    <a:tint val="75000"/>
                  </a:prstClr>
                </a:solidFill>
                <a:latin typeface="Calibri"/>
              </a:rPr>
              <a:pPr/>
              <a:t>5/8/26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1E45F-7D7F-7947-9DD5-D093B76D4D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963918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bastiat.org/en/petition.html"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hyperlink" Target="http://bastiat.org/en/petition.html"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mailto:toby@e3analytics.eu"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e3analytics.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gwec.net/the-risks-of-zero-subsidy-offshore-wind/" TargetMode="External"/><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bloomberg.com/news/articles/2017-10-03/saudi-arabia-gets-cheapest-ever-bids-for-solar-power-in-auction" TargetMode="External"/><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476672"/>
            <a:ext cx="8655277" cy="6381328"/>
          </a:xfrm>
        </p:spPr>
        <p:txBody>
          <a:bodyPr>
            <a:noAutofit/>
          </a:bodyPr>
          <a:lstStyle/>
          <a:p>
            <a:pPr algn="ctr">
              <a:buNone/>
            </a:pPr>
            <a:endParaRPr lang="en-US" sz="2400" dirty="0">
              <a:solidFill>
                <a:srgbClr val="1F497D"/>
              </a:solidFill>
              <a:latin typeface="Palatino Linotype"/>
              <a:cs typeface="Palatino Linotype"/>
            </a:endParaRPr>
          </a:p>
          <a:p>
            <a:pPr algn="ctr">
              <a:buNone/>
            </a:pPr>
            <a:endParaRPr lang="en-US" sz="2400" dirty="0">
              <a:solidFill>
                <a:srgbClr val="1F497D"/>
              </a:solidFill>
              <a:latin typeface="Palatino Linotype"/>
              <a:cs typeface="Palatino Linotype"/>
            </a:endParaRPr>
          </a:p>
          <a:p>
            <a:pPr algn="ctr">
              <a:lnSpc>
                <a:spcPct val="120000"/>
              </a:lnSpc>
              <a:buNone/>
            </a:pPr>
            <a:r>
              <a:rPr lang="en-US" dirty="0">
                <a:solidFill>
                  <a:srgbClr val="1F497D"/>
                </a:solidFill>
                <a:latin typeface="Palatino Linotype" charset="0"/>
                <a:ea typeface="Palatino Linotype" charset="0"/>
                <a:cs typeface="Palatino Linotype" charset="0"/>
              </a:rPr>
              <a:t>Cheap Power, Major Consequences: </a:t>
            </a:r>
          </a:p>
          <a:p>
            <a:pPr algn="ctr">
              <a:lnSpc>
                <a:spcPct val="120000"/>
              </a:lnSpc>
              <a:buNone/>
            </a:pPr>
            <a:r>
              <a:rPr lang="en-US" dirty="0">
                <a:solidFill>
                  <a:srgbClr val="1F497D"/>
                </a:solidFill>
                <a:latin typeface="Palatino Linotype" charset="0"/>
                <a:ea typeface="Palatino Linotype" charset="0"/>
                <a:cs typeface="Palatino Linotype" charset="0"/>
              </a:rPr>
              <a:t>Breakthrough Auction Prices and </a:t>
            </a:r>
          </a:p>
          <a:p>
            <a:pPr algn="ctr">
              <a:lnSpc>
                <a:spcPct val="120000"/>
              </a:lnSpc>
              <a:buNone/>
            </a:pPr>
            <a:r>
              <a:rPr lang="en-US" dirty="0">
                <a:solidFill>
                  <a:srgbClr val="1F497D"/>
                </a:solidFill>
                <a:latin typeface="Palatino Linotype" charset="0"/>
                <a:ea typeface="Palatino Linotype" charset="0"/>
                <a:cs typeface="Palatino Linotype" charset="0"/>
              </a:rPr>
              <a:t>the Future of the Energiewende</a:t>
            </a:r>
            <a:endParaRPr lang="en-US" sz="2400" dirty="0">
              <a:solidFill>
                <a:srgbClr val="1F497D"/>
              </a:solidFill>
              <a:latin typeface="Copperplate Gothic Light"/>
              <a:cs typeface="Copperplate Gothic Light"/>
            </a:endParaRPr>
          </a:p>
          <a:p>
            <a:pPr algn="ctr">
              <a:buNone/>
            </a:pPr>
            <a:endParaRPr lang="en-US" sz="2400" b="1" dirty="0">
              <a:solidFill>
                <a:srgbClr val="1F497D"/>
              </a:solidFill>
              <a:latin typeface="Copperplate Gothic Light"/>
              <a:cs typeface="Copperplate Gothic Light"/>
            </a:endParaRPr>
          </a:p>
          <a:p>
            <a:pPr algn="ctr">
              <a:buNone/>
            </a:pPr>
            <a:r>
              <a:rPr lang="fr-CA" sz="2400" dirty="0">
                <a:solidFill>
                  <a:srgbClr val="1F497D"/>
                </a:solidFill>
                <a:latin typeface="Copperplate Gothic Light"/>
                <a:cs typeface="Copperplate Gothic Light"/>
              </a:rPr>
              <a:t>[ </a:t>
            </a:r>
            <a:r>
              <a:rPr lang="en-US" sz="2400" dirty="0" err="1">
                <a:solidFill>
                  <a:srgbClr val="1F497D"/>
                </a:solidFill>
                <a:latin typeface="Copperplate Gothic Light"/>
                <a:cs typeface="Copperplate Gothic Light"/>
              </a:rPr>
              <a:t>Strommarkttreffen</a:t>
            </a:r>
            <a:r>
              <a:rPr lang="en-US" sz="2400" dirty="0">
                <a:solidFill>
                  <a:srgbClr val="1F497D"/>
                </a:solidFill>
                <a:latin typeface="Copperplate Gothic Light"/>
                <a:cs typeface="Copperplate Gothic Light"/>
              </a:rPr>
              <a:t> ]</a:t>
            </a:r>
          </a:p>
          <a:p>
            <a:pPr algn="ctr">
              <a:buNone/>
            </a:pPr>
            <a:endParaRPr lang="en-US" sz="2400" b="1" dirty="0">
              <a:solidFill>
                <a:srgbClr val="1F497D"/>
              </a:solidFill>
              <a:latin typeface="Copperplate Gothic Light"/>
              <a:cs typeface="Copperplate Gothic Light"/>
            </a:endParaRPr>
          </a:p>
          <a:p>
            <a:pPr algn="ctr">
              <a:buNone/>
            </a:pPr>
            <a:endParaRPr lang="en-US" sz="2400" b="1" dirty="0">
              <a:solidFill>
                <a:srgbClr val="1F497D"/>
              </a:solidFill>
              <a:latin typeface="Copperplate Gothic Light"/>
              <a:cs typeface="Copperplate Gothic Light"/>
            </a:endParaRPr>
          </a:p>
          <a:p>
            <a:pPr algn="ctr">
              <a:buNone/>
            </a:pPr>
            <a:r>
              <a:rPr lang="en-US" sz="1800" dirty="0">
                <a:solidFill>
                  <a:srgbClr val="1F497D"/>
                </a:solidFill>
                <a:latin typeface="Copperplate Gothic Light"/>
                <a:cs typeface="Copperplate Gothic Light"/>
              </a:rPr>
              <a:t>Toby D. Couture</a:t>
            </a:r>
          </a:p>
          <a:p>
            <a:pPr algn="ctr">
              <a:buNone/>
            </a:pPr>
            <a:r>
              <a:rPr lang="en-US" sz="1600" dirty="0">
                <a:solidFill>
                  <a:srgbClr val="1F497D"/>
                </a:solidFill>
                <a:latin typeface="Copperplate Gothic Light"/>
                <a:cs typeface="Copperplate Gothic Light"/>
              </a:rPr>
              <a:t>E3 Analytics</a:t>
            </a:r>
          </a:p>
          <a:p>
            <a:pPr algn="ctr">
              <a:buNone/>
            </a:pPr>
            <a:r>
              <a:rPr lang="en-US" sz="1400" dirty="0">
                <a:solidFill>
                  <a:srgbClr val="1F497D"/>
                </a:solidFill>
                <a:latin typeface="Copperplate Gothic Light"/>
                <a:cs typeface="Copperplate Gothic Light"/>
              </a:rPr>
              <a:t>Berlin, Germany</a:t>
            </a:r>
          </a:p>
          <a:p>
            <a:pPr algn="ctr">
              <a:buNone/>
            </a:pPr>
            <a:endParaRPr lang="en-US" sz="1400" i="1" dirty="0">
              <a:solidFill>
                <a:srgbClr val="1F497D"/>
              </a:solidFill>
              <a:latin typeface="Copperplate Gothic Light"/>
              <a:cs typeface="Copperplate Gothic Light"/>
            </a:endParaRPr>
          </a:p>
          <a:p>
            <a:pPr algn="r">
              <a:buNone/>
            </a:pPr>
            <a:r>
              <a:rPr lang="en-US" sz="1400" dirty="0">
                <a:solidFill>
                  <a:srgbClr val="1F497D"/>
                </a:solidFill>
                <a:latin typeface="Copperplate Gothic Light"/>
                <a:cs typeface="Copperplate Gothic Light"/>
              </a:rPr>
              <a:t>October 20 2017</a:t>
            </a:r>
          </a:p>
        </p:txBody>
      </p:sp>
    </p:spTree>
    <p:extLst>
      <p:ext uri="{BB962C8B-B14F-4D97-AF65-F5344CB8AC3E}">
        <p14:creationId xmlns:p14="http://schemas.microsoft.com/office/powerpoint/2010/main" val="1941800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6448" y="1158358"/>
            <a:ext cx="4421200" cy="4956228"/>
          </a:xfrm>
          <a:prstGeom prst="rect">
            <a:avLst/>
          </a:prstGeom>
          <a:noFill/>
        </p:spPr>
        <p:txBody>
          <a:bodyPr wrap="square" rtlCol="0">
            <a:spAutoFit/>
          </a:bodyPr>
          <a:lstStyle/>
          <a:p>
            <a:pPr marL="457200" indent="-457200">
              <a:lnSpc>
                <a:spcPct val="120000"/>
              </a:lnSpc>
              <a:buFont typeface="Wingdings" charset="0"/>
              <a:buChar char="à"/>
            </a:pPr>
            <a:r>
              <a:rPr lang="en-US" sz="2200" b="1" dirty="0">
                <a:solidFill>
                  <a:srgbClr val="254061"/>
                </a:solidFill>
                <a:latin typeface="Palatino Linotype"/>
                <a:cs typeface="Palatino Linotype"/>
                <a:sym typeface="Wingdings"/>
              </a:rPr>
              <a:t>Ultimately, bids have to pencil out: i.e. cash flows have to cover costs</a:t>
            </a:r>
          </a:p>
          <a:p>
            <a:pPr marL="457200" indent="-457200">
              <a:lnSpc>
                <a:spcPct val="120000"/>
              </a:lnSpc>
              <a:buFont typeface="Wingdings" charset="0"/>
              <a:buChar char="à"/>
            </a:pPr>
            <a:endParaRPr lang="en-US" sz="2200" b="1" dirty="0">
              <a:solidFill>
                <a:srgbClr val="254061"/>
              </a:solidFill>
              <a:latin typeface="Palatino Linotype"/>
              <a:cs typeface="Palatino Linotype"/>
              <a:sym typeface="Wingdings"/>
            </a:endParaRPr>
          </a:p>
          <a:p>
            <a:pPr marL="457200" indent="-457200">
              <a:lnSpc>
                <a:spcPct val="120000"/>
              </a:lnSpc>
              <a:buFont typeface="Wingdings" charset="0"/>
              <a:buChar char="à"/>
            </a:pPr>
            <a:r>
              <a:rPr lang="en-US" sz="2200" b="1" dirty="0">
                <a:solidFill>
                  <a:srgbClr val="254061"/>
                </a:solidFill>
                <a:latin typeface="Palatino Linotype"/>
                <a:cs typeface="Palatino Linotype"/>
                <a:sym typeface="Wingdings"/>
              </a:rPr>
              <a:t>In the months and years ahead, it will become clear whether these low bids can sustain financial scrutiny</a:t>
            </a:r>
          </a:p>
          <a:p>
            <a:pPr marL="457200" indent="-457200">
              <a:lnSpc>
                <a:spcPct val="120000"/>
              </a:lnSpc>
              <a:buFont typeface="Wingdings" charset="0"/>
              <a:buChar char="à"/>
            </a:pPr>
            <a:endParaRPr lang="en-US" sz="2200" b="1" dirty="0">
              <a:solidFill>
                <a:srgbClr val="254061"/>
              </a:solidFill>
              <a:latin typeface="Palatino Linotype"/>
              <a:cs typeface="Palatino Linotype"/>
              <a:sym typeface="Wingdings"/>
            </a:endParaRPr>
          </a:p>
          <a:p>
            <a:pPr marL="457200" indent="-457200">
              <a:lnSpc>
                <a:spcPct val="120000"/>
              </a:lnSpc>
              <a:buFont typeface="Wingdings" charset="0"/>
              <a:buChar char="à"/>
            </a:pPr>
            <a:r>
              <a:rPr lang="en-US" sz="2200" b="1" dirty="0">
                <a:solidFill>
                  <a:srgbClr val="254061"/>
                </a:solidFill>
                <a:latin typeface="Palatino Linotype"/>
                <a:cs typeface="Palatino Linotype"/>
                <a:sym typeface="Wingdings"/>
              </a:rPr>
              <a:t>We are clearly in uncharted waters</a:t>
            </a:r>
          </a:p>
          <a:p>
            <a:pPr>
              <a:lnSpc>
                <a:spcPct val="120000"/>
              </a:lnSpc>
            </a:pPr>
            <a:endParaRPr lang="en-US" sz="2200" b="1" dirty="0">
              <a:solidFill>
                <a:srgbClr val="254061"/>
              </a:solidFill>
              <a:latin typeface="Palatino Linotype"/>
              <a:cs typeface="Palatino Linotype"/>
              <a:sym typeface="Wingdings"/>
            </a:endParaRPr>
          </a:p>
        </p:txBody>
      </p:sp>
      <p:sp>
        <p:nvSpPr>
          <p:cNvPr id="3" name="TextBox 2"/>
          <p:cNvSpPr txBox="1"/>
          <p:nvPr/>
        </p:nvSpPr>
        <p:spPr>
          <a:xfrm>
            <a:off x="480740" y="476672"/>
            <a:ext cx="4156907" cy="584775"/>
          </a:xfrm>
          <a:prstGeom prst="rect">
            <a:avLst/>
          </a:prstGeom>
          <a:noFill/>
        </p:spPr>
        <p:txBody>
          <a:bodyPr wrap="none" rtlCol="0">
            <a:spAutoFit/>
          </a:bodyPr>
          <a:lstStyle/>
          <a:p>
            <a:r>
              <a:rPr lang="en-US" sz="3200" b="1">
                <a:solidFill>
                  <a:schemeClr val="accent1">
                    <a:lumMod val="75000"/>
                  </a:schemeClr>
                </a:solidFill>
                <a:latin typeface="Palatino Linotype"/>
                <a:cs typeface="Palatino Linotype"/>
              </a:rPr>
              <a:t>Concluding Remarks</a:t>
            </a:r>
            <a:endParaRPr lang="en-US" sz="3200" b="1" dirty="0">
              <a:solidFill>
                <a:schemeClr val="accent1">
                  <a:lumMod val="75000"/>
                </a:schemeClr>
              </a:solidFill>
              <a:latin typeface="Palatino Linotype"/>
              <a:cs typeface="Palatino Linotype"/>
            </a:endParaRPr>
          </a:p>
        </p:txBody>
      </p:sp>
      <p:pic>
        <p:nvPicPr>
          <p:cNvPr id="2" name="Picture 1"/>
          <p:cNvPicPr>
            <a:picLocks noChangeAspect="1"/>
          </p:cNvPicPr>
          <p:nvPr/>
        </p:nvPicPr>
        <p:blipFill>
          <a:blip r:embed="rId3"/>
          <a:stretch>
            <a:fillRect/>
          </a:stretch>
        </p:blipFill>
        <p:spPr>
          <a:xfrm>
            <a:off x="5345978" y="4509120"/>
            <a:ext cx="3289548" cy="2090691"/>
          </a:xfrm>
          <a:prstGeom prst="rect">
            <a:avLst/>
          </a:prstGeom>
        </p:spPr>
      </p:pic>
      <p:pic>
        <p:nvPicPr>
          <p:cNvPr id="7" name="Picture 6"/>
          <p:cNvPicPr>
            <a:picLocks noChangeAspect="1"/>
          </p:cNvPicPr>
          <p:nvPr/>
        </p:nvPicPr>
        <p:blipFill>
          <a:blip r:embed="rId4"/>
          <a:stretch>
            <a:fillRect/>
          </a:stretch>
        </p:blipFill>
        <p:spPr>
          <a:xfrm>
            <a:off x="4932040" y="1061447"/>
            <a:ext cx="3552835" cy="2365173"/>
          </a:xfrm>
          <a:prstGeom prst="rect">
            <a:avLst/>
          </a:prstGeom>
        </p:spPr>
      </p:pic>
    </p:spTree>
    <p:extLst>
      <p:ext uri="{BB962C8B-B14F-4D97-AF65-F5344CB8AC3E}">
        <p14:creationId xmlns:p14="http://schemas.microsoft.com/office/powerpoint/2010/main" val="405585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5355" y="1772816"/>
            <a:ext cx="2699368" cy="487313"/>
          </a:xfrm>
          <a:prstGeom prst="rect">
            <a:avLst/>
          </a:prstGeom>
          <a:noFill/>
        </p:spPr>
        <p:txBody>
          <a:bodyPr wrap="square" rtlCol="0">
            <a:spAutoFit/>
          </a:bodyPr>
          <a:lstStyle/>
          <a:p>
            <a:pPr>
              <a:lnSpc>
                <a:spcPct val="120000"/>
              </a:lnSpc>
            </a:pPr>
            <a:r>
              <a:rPr lang="en-US" sz="2200" b="1" dirty="0">
                <a:solidFill>
                  <a:srgbClr val="254061"/>
                </a:solidFill>
                <a:latin typeface="Palatino Linotype"/>
                <a:cs typeface="Palatino Linotype"/>
                <a:sym typeface="Wingdings"/>
              </a:rPr>
              <a:t>Frederic </a:t>
            </a:r>
            <a:r>
              <a:rPr lang="en-US" sz="2200" b="1" dirty="0" err="1">
                <a:solidFill>
                  <a:srgbClr val="254061"/>
                </a:solidFill>
                <a:latin typeface="Palatino Linotype"/>
                <a:cs typeface="Palatino Linotype"/>
                <a:sym typeface="Wingdings"/>
              </a:rPr>
              <a:t>Bastiat</a:t>
            </a:r>
            <a:endParaRPr lang="en-US" sz="2200" b="1" dirty="0">
              <a:solidFill>
                <a:srgbClr val="254061"/>
              </a:solidFill>
              <a:latin typeface="Palatino Linotype"/>
              <a:cs typeface="Palatino Linotype"/>
              <a:sym typeface="Wingdings"/>
            </a:endParaRPr>
          </a:p>
        </p:txBody>
      </p:sp>
      <p:sp>
        <p:nvSpPr>
          <p:cNvPr id="3" name="TextBox 2"/>
          <p:cNvSpPr txBox="1"/>
          <p:nvPr/>
        </p:nvSpPr>
        <p:spPr>
          <a:xfrm>
            <a:off x="480740" y="476672"/>
            <a:ext cx="4156907" cy="584775"/>
          </a:xfrm>
          <a:prstGeom prst="rect">
            <a:avLst/>
          </a:prstGeom>
          <a:noFill/>
        </p:spPr>
        <p:txBody>
          <a:bodyPr wrap="none" rtlCol="0">
            <a:spAutoFit/>
          </a:bodyPr>
          <a:lstStyle/>
          <a:p>
            <a:r>
              <a:rPr lang="en-US" sz="3200" b="1">
                <a:solidFill>
                  <a:schemeClr val="accent1">
                    <a:lumMod val="75000"/>
                  </a:schemeClr>
                </a:solidFill>
                <a:latin typeface="Palatino Linotype"/>
                <a:cs typeface="Palatino Linotype"/>
              </a:rPr>
              <a:t>Concluding Remarks</a:t>
            </a:r>
            <a:endParaRPr lang="en-US" sz="3200" b="1" dirty="0">
              <a:solidFill>
                <a:schemeClr val="accent1">
                  <a:lumMod val="75000"/>
                </a:schemeClr>
              </a:solidFill>
              <a:latin typeface="Palatino Linotype"/>
              <a:cs typeface="Palatino Linotype"/>
            </a:endParaRPr>
          </a:p>
        </p:txBody>
      </p:sp>
      <p:pic>
        <p:nvPicPr>
          <p:cNvPr id="7" name="Picture 6"/>
          <p:cNvPicPr>
            <a:picLocks noChangeAspect="1"/>
          </p:cNvPicPr>
          <p:nvPr/>
        </p:nvPicPr>
        <p:blipFill>
          <a:blip r:embed="rId3"/>
          <a:stretch>
            <a:fillRect/>
          </a:stretch>
        </p:blipFill>
        <p:spPr>
          <a:xfrm>
            <a:off x="2664591" y="1061447"/>
            <a:ext cx="1785888" cy="2102477"/>
          </a:xfrm>
          <a:prstGeom prst="rect">
            <a:avLst/>
          </a:prstGeom>
        </p:spPr>
      </p:pic>
      <p:sp>
        <p:nvSpPr>
          <p:cNvPr id="2" name="TextBox 1"/>
          <p:cNvSpPr txBox="1"/>
          <p:nvPr/>
        </p:nvSpPr>
        <p:spPr>
          <a:xfrm>
            <a:off x="480740" y="3501008"/>
            <a:ext cx="5675436" cy="2862323"/>
          </a:xfrm>
          <a:prstGeom prst="rect">
            <a:avLst/>
          </a:prstGeom>
          <a:noFill/>
        </p:spPr>
        <p:txBody>
          <a:bodyPr wrap="square" rtlCol="0">
            <a:spAutoFit/>
          </a:bodyPr>
          <a:lstStyle/>
          <a:p>
            <a:r>
              <a:rPr lang="en-US" dirty="0"/>
              <a:t>“</a:t>
            </a:r>
            <a:r>
              <a:rPr lang="en-US" i="1" dirty="0"/>
              <a:t>We are suffering from the ruinous competition of a rival who apparently works under conditions so far superior to our own for the production of light that he is flooding the domestic market with it at an incredibly low price; for the moment he appears in the morning, our sales cease, all the consumers turn to him, and a branch of our industry whose ramifications are innumerable is all at once reduced to complete stagnation. This rival… is none other than the Sun</a:t>
            </a:r>
            <a:r>
              <a:rPr lang="en-US" dirty="0"/>
              <a:t>.”</a:t>
            </a:r>
          </a:p>
          <a:p>
            <a:endParaRPr lang="en-US" dirty="0"/>
          </a:p>
        </p:txBody>
      </p:sp>
      <p:pic>
        <p:nvPicPr>
          <p:cNvPr id="6" name="Picture 5"/>
          <p:cNvPicPr>
            <a:picLocks noChangeAspect="1"/>
          </p:cNvPicPr>
          <p:nvPr/>
        </p:nvPicPr>
        <p:blipFill>
          <a:blip r:embed="rId4"/>
          <a:stretch>
            <a:fillRect/>
          </a:stretch>
        </p:blipFill>
        <p:spPr>
          <a:xfrm>
            <a:off x="4860032" y="812122"/>
            <a:ext cx="4110856" cy="2562048"/>
          </a:xfrm>
          <a:prstGeom prst="rect">
            <a:avLst/>
          </a:prstGeom>
        </p:spPr>
      </p:pic>
      <p:sp>
        <p:nvSpPr>
          <p:cNvPr id="8" name="TextBox 7"/>
          <p:cNvSpPr txBox="1"/>
          <p:nvPr/>
        </p:nvSpPr>
        <p:spPr>
          <a:xfrm>
            <a:off x="4520206" y="6478644"/>
            <a:ext cx="2873328" cy="523220"/>
          </a:xfrm>
          <a:prstGeom prst="rect">
            <a:avLst/>
          </a:prstGeom>
          <a:noFill/>
        </p:spPr>
        <p:txBody>
          <a:bodyPr wrap="none" rtlCol="0">
            <a:spAutoFit/>
          </a:bodyPr>
          <a:lstStyle/>
          <a:p>
            <a:r>
              <a:rPr lang="en-US" sz="1400" dirty="0"/>
              <a:t> - </a:t>
            </a:r>
            <a:r>
              <a:rPr lang="en-US" sz="1400" dirty="0">
                <a:hlinkClick r:id="rId5"/>
              </a:rPr>
              <a:t>http://bastiat.org/en/petition.html</a:t>
            </a:r>
            <a:r>
              <a:rPr lang="en-US" sz="1400" dirty="0"/>
              <a:t> </a:t>
            </a:r>
          </a:p>
          <a:p>
            <a:endParaRPr lang="en-US" sz="1400" dirty="0"/>
          </a:p>
        </p:txBody>
      </p:sp>
      <p:pic>
        <p:nvPicPr>
          <p:cNvPr id="9" name="Picture 8"/>
          <p:cNvPicPr>
            <a:picLocks noChangeAspect="1"/>
          </p:cNvPicPr>
          <p:nvPr/>
        </p:nvPicPr>
        <p:blipFill>
          <a:blip r:embed="rId6"/>
          <a:stretch>
            <a:fillRect/>
          </a:stretch>
        </p:blipFill>
        <p:spPr>
          <a:xfrm>
            <a:off x="6588224" y="3627331"/>
            <a:ext cx="2304890" cy="2718307"/>
          </a:xfrm>
          <a:prstGeom prst="rect">
            <a:avLst/>
          </a:prstGeom>
        </p:spPr>
      </p:pic>
    </p:spTree>
    <p:extLst>
      <p:ext uri="{BB962C8B-B14F-4D97-AF65-F5344CB8AC3E}">
        <p14:creationId xmlns:p14="http://schemas.microsoft.com/office/powerpoint/2010/main" val="158795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6448" y="1158358"/>
            <a:ext cx="4421200" cy="2924903"/>
          </a:xfrm>
          <a:prstGeom prst="rect">
            <a:avLst/>
          </a:prstGeom>
          <a:noFill/>
        </p:spPr>
        <p:txBody>
          <a:bodyPr wrap="square" rtlCol="0">
            <a:spAutoFit/>
          </a:bodyPr>
          <a:lstStyle/>
          <a:p>
            <a:pPr>
              <a:lnSpc>
                <a:spcPct val="120000"/>
              </a:lnSpc>
            </a:pPr>
            <a:r>
              <a:rPr lang="en-US" sz="2200" b="1" dirty="0">
                <a:solidFill>
                  <a:srgbClr val="254061"/>
                </a:solidFill>
                <a:latin typeface="Palatino Linotype"/>
                <a:cs typeface="Palatino Linotype"/>
                <a:sym typeface="Wingdings"/>
              </a:rPr>
              <a:t>Frederic </a:t>
            </a:r>
            <a:r>
              <a:rPr lang="en-US" sz="2200" b="1" dirty="0" err="1">
                <a:solidFill>
                  <a:srgbClr val="254061"/>
                </a:solidFill>
                <a:latin typeface="Palatino Linotype"/>
                <a:cs typeface="Palatino Linotype"/>
                <a:sym typeface="Wingdings"/>
              </a:rPr>
              <a:t>Bastiat</a:t>
            </a:r>
            <a:endParaRPr lang="en-US" sz="2200" b="1" dirty="0">
              <a:solidFill>
                <a:srgbClr val="254061"/>
              </a:solidFill>
              <a:latin typeface="Palatino Linotype"/>
              <a:cs typeface="Palatino Linotype"/>
              <a:sym typeface="Wingdings"/>
            </a:endParaRPr>
          </a:p>
          <a:p>
            <a:pPr>
              <a:lnSpc>
                <a:spcPct val="120000"/>
              </a:lnSpc>
            </a:pPr>
            <a:endParaRPr lang="en-US" sz="2200" b="1" dirty="0">
              <a:solidFill>
                <a:srgbClr val="254061"/>
              </a:solidFill>
              <a:latin typeface="Palatino Linotype"/>
              <a:cs typeface="Palatino Linotype"/>
              <a:sym typeface="Wingdings"/>
            </a:endParaRPr>
          </a:p>
          <a:p>
            <a:pPr>
              <a:lnSpc>
                <a:spcPct val="120000"/>
              </a:lnSpc>
            </a:pPr>
            <a:endParaRPr lang="en-US" sz="2200" b="1" dirty="0">
              <a:solidFill>
                <a:srgbClr val="254061"/>
              </a:solidFill>
              <a:latin typeface="Palatino Linotype"/>
              <a:cs typeface="Palatino Linotype"/>
              <a:sym typeface="Wingdings"/>
            </a:endParaRPr>
          </a:p>
          <a:p>
            <a:pPr>
              <a:lnSpc>
                <a:spcPct val="120000"/>
              </a:lnSpc>
            </a:pPr>
            <a:endParaRPr lang="en-US" sz="2200" b="1" dirty="0">
              <a:solidFill>
                <a:srgbClr val="254061"/>
              </a:solidFill>
              <a:latin typeface="Palatino Linotype"/>
              <a:cs typeface="Palatino Linotype"/>
              <a:sym typeface="Wingdings"/>
            </a:endParaRPr>
          </a:p>
          <a:p>
            <a:pPr>
              <a:lnSpc>
                <a:spcPct val="120000"/>
              </a:lnSpc>
            </a:pPr>
            <a:endParaRPr lang="en-US" sz="2200" b="1" dirty="0">
              <a:solidFill>
                <a:srgbClr val="254061"/>
              </a:solidFill>
              <a:latin typeface="Palatino Linotype"/>
              <a:cs typeface="Palatino Linotype"/>
              <a:sym typeface="Wingdings"/>
            </a:endParaRPr>
          </a:p>
          <a:p>
            <a:pPr>
              <a:lnSpc>
                <a:spcPct val="120000"/>
              </a:lnSpc>
            </a:pPr>
            <a:endParaRPr lang="en-US" sz="2200" b="1" dirty="0">
              <a:solidFill>
                <a:srgbClr val="254061"/>
              </a:solidFill>
              <a:latin typeface="Palatino Linotype"/>
              <a:cs typeface="Palatino Linotype"/>
              <a:sym typeface="Wingdings"/>
            </a:endParaRPr>
          </a:p>
          <a:p>
            <a:pPr>
              <a:lnSpc>
                <a:spcPct val="120000"/>
              </a:lnSpc>
            </a:pPr>
            <a:r>
              <a:rPr lang="en-US" sz="2200" b="1" dirty="0">
                <a:solidFill>
                  <a:srgbClr val="254061"/>
                </a:solidFill>
                <a:latin typeface="Palatino Linotype"/>
                <a:cs typeface="Palatino Linotype"/>
                <a:sym typeface="Wingdings"/>
              </a:rPr>
              <a:t> </a:t>
            </a:r>
          </a:p>
        </p:txBody>
      </p:sp>
      <p:sp>
        <p:nvSpPr>
          <p:cNvPr id="3" name="TextBox 2"/>
          <p:cNvSpPr txBox="1"/>
          <p:nvPr/>
        </p:nvSpPr>
        <p:spPr>
          <a:xfrm>
            <a:off x="480740" y="476672"/>
            <a:ext cx="4156907" cy="584775"/>
          </a:xfrm>
          <a:prstGeom prst="rect">
            <a:avLst/>
          </a:prstGeom>
          <a:noFill/>
        </p:spPr>
        <p:txBody>
          <a:bodyPr wrap="none" rtlCol="0">
            <a:spAutoFit/>
          </a:bodyPr>
          <a:lstStyle/>
          <a:p>
            <a:r>
              <a:rPr lang="en-US" sz="3200" b="1">
                <a:solidFill>
                  <a:schemeClr val="accent1">
                    <a:lumMod val="75000"/>
                  </a:schemeClr>
                </a:solidFill>
                <a:latin typeface="Palatino Linotype"/>
                <a:cs typeface="Palatino Linotype"/>
              </a:rPr>
              <a:t>Concluding Remarks</a:t>
            </a:r>
            <a:endParaRPr lang="en-US" sz="3200" b="1" dirty="0">
              <a:solidFill>
                <a:schemeClr val="accent1">
                  <a:lumMod val="75000"/>
                </a:schemeClr>
              </a:solidFill>
              <a:latin typeface="Palatino Linotype"/>
              <a:cs typeface="Palatino Linotype"/>
            </a:endParaRPr>
          </a:p>
        </p:txBody>
      </p:sp>
      <p:pic>
        <p:nvPicPr>
          <p:cNvPr id="5" name="Picture 4"/>
          <p:cNvPicPr>
            <a:picLocks noChangeAspect="1"/>
          </p:cNvPicPr>
          <p:nvPr/>
        </p:nvPicPr>
        <p:blipFill>
          <a:blip r:embed="rId3"/>
          <a:stretch>
            <a:fillRect/>
          </a:stretch>
        </p:blipFill>
        <p:spPr>
          <a:xfrm>
            <a:off x="5226161" y="476672"/>
            <a:ext cx="3054261" cy="3602089"/>
          </a:xfrm>
          <a:prstGeom prst="rect">
            <a:avLst/>
          </a:prstGeom>
        </p:spPr>
      </p:pic>
      <p:pic>
        <p:nvPicPr>
          <p:cNvPr id="7" name="Picture 6"/>
          <p:cNvPicPr>
            <a:picLocks noChangeAspect="1"/>
          </p:cNvPicPr>
          <p:nvPr/>
        </p:nvPicPr>
        <p:blipFill>
          <a:blip r:embed="rId4"/>
          <a:stretch>
            <a:fillRect/>
          </a:stretch>
        </p:blipFill>
        <p:spPr>
          <a:xfrm>
            <a:off x="2878598" y="1158358"/>
            <a:ext cx="1785888" cy="2102477"/>
          </a:xfrm>
          <a:prstGeom prst="rect">
            <a:avLst/>
          </a:prstGeom>
        </p:spPr>
      </p:pic>
      <p:sp>
        <p:nvSpPr>
          <p:cNvPr id="8" name="TextBox 7"/>
          <p:cNvSpPr txBox="1"/>
          <p:nvPr/>
        </p:nvSpPr>
        <p:spPr>
          <a:xfrm>
            <a:off x="222537" y="3356992"/>
            <a:ext cx="5003624" cy="2585323"/>
          </a:xfrm>
          <a:prstGeom prst="rect">
            <a:avLst/>
          </a:prstGeom>
          <a:noFill/>
        </p:spPr>
        <p:txBody>
          <a:bodyPr wrap="square" rtlCol="0">
            <a:spAutoFit/>
          </a:bodyPr>
          <a:lstStyle/>
          <a:p>
            <a:r>
              <a:rPr lang="en-US" dirty="0"/>
              <a:t>“</a:t>
            </a:r>
            <a:r>
              <a:rPr lang="en-US" i="1" dirty="0"/>
              <a:t>We ask you to be so good as to pass a law requiring the closing of all windows, dormers, skylights, inside and outside shutters, curtains, casements, bull's-eyes, deadlights, and blinds — in short, all openings, holes, chinks, and fissures through which the light of the sun is wont to enter houses. Make your choice, but be logical… how inconsistent it would be to admit the light of the Sun, whose price is zero all day long</a:t>
            </a:r>
            <a:r>
              <a:rPr lang="en-US" dirty="0"/>
              <a:t>!”</a:t>
            </a:r>
          </a:p>
        </p:txBody>
      </p:sp>
      <p:sp>
        <p:nvSpPr>
          <p:cNvPr id="9" name="TextBox 8"/>
          <p:cNvSpPr txBox="1"/>
          <p:nvPr/>
        </p:nvSpPr>
        <p:spPr>
          <a:xfrm>
            <a:off x="4520206" y="6478644"/>
            <a:ext cx="2873328" cy="523220"/>
          </a:xfrm>
          <a:prstGeom prst="rect">
            <a:avLst/>
          </a:prstGeom>
          <a:noFill/>
        </p:spPr>
        <p:txBody>
          <a:bodyPr wrap="none" rtlCol="0">
            <a:spAutoFit/>
          </a:bodyPr>
          <a:lstStyle/>
          <a:p>
            <a:r>
              <a:rPr lang="en-US" sz="1400" dirty="0"/>
              <a:t> - </a:t>
            </a:r>
            <a:r>
              <a:rPr lang="en-US" sz="1400" dirty="0">
                <a:hlinkClick r:id="rId5"/>
              </a:rPr>
              <a:t>http://bastiat.org/en/petition.html</a:t>
            </a:r>
            <a:r>
              <a:rPr lang="en-US" sz="1400" dirty="0"/>
              <a:t> </a:t>
            </a:r>
          </a:p>
          <a:p>
            <a:endParaRPr lang="en-US" sz="1400" dirty="0"/>
          </a:p>
        </p:txBody>
      </p:sp>
    </p:spTree>
    <p:extLst>
      <p:ext uri="{BB962C8B-B14F-4D97-AF65-F5344CB8AC3E}">
        <p14:creationId xmlns:p14="http://schemas.microsoft.com/office/powerpoint/2010/main" val="1220572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955" y="957802"/>
            <a:ext cx="8229600" cy="4991477"/>
          </a:xfrm>
        </p:spPr>
        <p:txBody>
          <a:bodyPr>
            <a:normAutofit/>
          </a:bodyPr>
          <a:lstStyle/>
          <a:p>
            <a:r>
              <a:rPr lang="en-US" sz="3600" b="1" dirty="0">
                <a:solidFill>
                  <a:srgbClr val="1F497D"/>
                </a:solidFill>
                <a:latin typeface="Palatino Linotype"/>
                <a:cs typeface="Palatino Linotype"/>
              </a:rPr>
              <a:t>Thank you!</a:t>
            </a:r>
            <a:br>
              <a:rPr lang="en-US" sz="3600" b="1" dirty="0">
                <a:solidFill>
                  <a:srgbClr val="1F497D"/>
                </a:solidFill>
                <a:latin typeface="Palatino Linotype"/>
                <a:cs typeface="Palatino Linotype"/>
              </a:rPr>
            </a:br>
            <a:br>
              <a:rPr lang="en-US" sz="3600" b="1" dirty="0">
                <a:solidFill>
                  <a:srgbClr val="1F497D"/>
                </a:solidFill>
                <a:latin typeface="Palatino Linotype"/>
                <a:cs typeface="Palatino Linotype"/>
              </a:rPr>
            </a:br>
            <a:r>
              <a:rPr lang="en-US" sz="3600" b="1" dirty="0">
                <a:solidFill>
                  <a:srgbClr val="1F497D"/>
                </a:solidFill>
                <a:latin typeface="Palatino Linotype"/>
                <a:cs typeface="Palatino Linotype"/>
              </a:rPr>
              <a:t>Questions?</a:t>
            </a:r>
            <a:br>
              <a:rPr lang="en-US" sz="3000" b="1" dirty="0">
                <a:solidFill>
                  <a:srgbClr val="1F497D"/>
                </a:solidFill>
                <a:latin typeface="Palatino Linotype"/>
                <a:cs typeface="Palatino Linotype"/>
              </a:rPr>
            </a:br>
            <a:br>
              <a:rPr lang="en-US" sz="3000" b="1" dirty="0">
                <a:solidFill>
                  <a:srgbClr val="1F497D"/>
                </a:solidFill>
                <a:latin typeface="Palatino Linotype"/>
                <a:cs typeface="Palatino Linotype"/>
              </a:rPr>
            </a:br>
            <a:br>
              <a:rPr lang="en-US" sz="3000" dirty="0">
                <a:solidFill>
                  <a:srgbClr val="1F497D"/>
                </a:solidFill>
                <a:latin typeface="Palatino Linotype"/>
                <a:cs typeface="Palatino Linotype"/>
              </a:rPr>
            </a:br>
            <a:r>
              <a:rPr lang="en-US" sz="2000" dirty="0">
                <a:solidFill>
                  <a:srgbClr val="1F497D"/>
                </a:solidFill>
                <a:latin typeface="Palatino Linotype"/>
                <a:cs typeface="Palatino Linotype"/>
              </a:rPr>
              <a:t>Toby D. Couture</a:t>
            </a:r>
            <a:br>
              <a:rPr lang="en-US" sz="2000" dirty="0">
                <a:solidFill>
                  <a:srgbClr val="1F497D"/>
                </a:solidFill>
                <a:latin typeface="Palatino Linotype"/>
                <a:cs typeface="Palatino Linotype"/>
              </a:rPr>
            </a:br>
            <a:r>
              <a:rPr lang="en-US" sz="2000" dirty="0">
                <a:solidFill>
                  <a:srgbClr val="1F497D"/>
                </a:solidFill>
                <a:latin typeface="Palatino Linotype"/>
                <a:cs typeface="Palatino Linotype"/>
                <a:hlinkClick r:id="rId3"/>
              </a:rPr>
              <a:t>toby@e3analytics.eu</a:t>
            </a:r>
            <a:r>
              <a:rPr lang="en-US" sz="2000" dirty="0">
                <a:solidFill>
                  <a:srgbClr val="1F497D"/>
                </a:solidFill>
                <a:latin typeface="Palatino Linotype"/>
                <a:cs typeface="Palatino Linotype"/>
              </a:rPr>
              <a:t> </a:t>
            </a:r>
            <a:br>
              <a:rPr lang="en-US" sz="2000" dirty="0">
                <a:solidFill>
                  <a:srgbClr val="1F497D"/>
                </a:solidFill>
                <a:latin typeface="Palatino Linotype"/>
                <a:cs typeface="Palatino Linotype"/>
              </a:rPr>
            </a:br>
            <a:r>
              <a:rPr lang="en-US" sz="2000" dirty="0">
                <a:solidFill>
                  <a:srgbClr val="1F497D"/>
                </a:solidFill>
                <a:latin typeface="Palatino Linotype"/>
                <a:cs typeface="Palatino Linotype"/>
                <a:hlinkClick r:id="rId4"/>
              </a:rPr>
              <a:t>www.e3analytics.eu</a:t>
            </a:r>
            <a:r>
              <a:rPr lang="en-US" sz="2000" dirty="0">
                <a:solidFill>
                  <a:srgbClr val="1F497D"/>
                </a:solidFill>
                <a:latin typeface="Palatino Linotype"/>
                <a:cs typeface="Palatino Linotype"/>
              </a:rPr>
              <a:t> </a:t>
            </a:r>
          </a:p>
        </p:txBody>
      </p:sp>
    </p:spTree>
    <p:extLst>
      <p:ext uri="{BB962C8B-B14F-4D97-AF65-F5344CB8AC3E}">
        <p14:creationId xmlns:p14="http://schemas.microsoft.com/office/powerpoint/2010/main" val="4086001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7864" y="787250"/>
            <a:ext cx="5544616" cy="4493538"/>
          </a:xfrm>
          <a:prstGeom prst="rect">
            <a:avLst/>
          </a:prstGeom>
          <a:noFill/>
        </p:spPr>
        <p:txBody>
          <a:bodyPr wrap="square" rtlCol="0">
            <a:spAutoFit/>
          </a:bodyPr>
          <a:lstStyle/>
          <a:p>
            <a:pPr algn="just"/>
            <a:r>
              <a:rPr lang="en-US" sz="2200" b="1" dirty="0">
                <a:solidFill>
                  <a:schemeClr val="accent1">
                    <a:lumMod val="50000"/>
                  </a:schemeClr>
                </a:solidFill>
                <a:latin typeface="Palatino Linotype" charset="0"/>
                <a:ea typeface="Palatino Linotype" charset="0"/>
                <a:cs typeface="Palatino Linotype" charset="0"/>
              </a:rPr>
              <a:t>BRIEF PROFILE:</a:t>
            </a:r>
          </a:p>
          <a:p>
            <a:pPr algn="just"/>
            <a:endParaRPr lang="en-US" sz="2200" b="1" dirty="0">
              <a:solidFill>
                <a:schemeClr val="accent1">
                  <a:lumMod val="50000"/>
                </a:schemeClr>
              </a:solidFill>
              <a:latin typeface="Palatino Linotype" charset="0"/>
              <a:ea typeface="Palatino Linotype" charset="0"/>
              <a:cs typeface="Palatino Linotype" charset="0"/>
            </a:endParaRPr>
          </a:p>
          <a:p>
            <a:pPr algn="just"/>
            <a:r>
              <a:rPr lang="en-US" sz="2200" dirty="0">
                <a:solidFill>
                  <a:schemeClr val="accent1">
                    <a:lumMod val="50000"/>
                  </a:schemeClr>
                </a:solidFill>
                <a:latin typeface="Palatino Linotype" charset="0"/>
                <a:ea typeface="Palatino Linotype" charset="0"/>
                <a:cs typeface="Palatino Linotype" charset="0"/>
              </a:rPr>
              <a:t>Toby Couture is Founder and Director of E3 Analytics, an international renewable energy consultancy based in Berlin that focuses on renewable energy markets, policy, and finance. He has worked with over forty countries around the world on the economic, financial, and policy aspects of renewable energy development, including in Asia, the Pacific region, the Middle East, Africa, and the Americas. </a:t>
            </a:r>
          </a:p>
          <a:p>
            <a:endParaRPr lang="en-US" sz="2200" dirty="0">
              <a:solidFill>
                <a:schemeClr val="accent1">
                  <a:lumMod val="50000"/>
                </a:schemeClr>
              </a:solidFill>
              <a:latin typeface="Palatino Linotype" charset="0"/>
              <a:ea typeface="Palatino Linotype" charset="0"/>
              <a:cs typeface="Palatino Linotype" charset="0"/>
            </a:endParaRPr>
          </a:p>
        </p:txBody>
      </p:sp>
      <p:pic>
        <p:nvPicPr>
          <p:cNvPr id="6" name="Picture 5"/>
          <p:cNvPicPr>
            <a:picLocks noChangeAspect="1"/>
          </p:cNvPicPr>
          <p:nvPr/>
        </p:nvPicPr>
        <p:blipFill>
          <a:blip r:embed="rId3"/>
          <a:stretch>
            <a:fillRect/>
          </a:stretch>
        </p:blipFill>
        <p:spPr>
          <a:xfrm>
            <a:off x="755576" y="1700808"/>
            <a:ext cx="1871286" cy="2071781"/>
          </a:xfrm>
          <a:prstGeom prst="rect">
            <a:avLst/>
          </a:prstGeom>
        </p:spPr>
      </p:pic>
    </p:spTree>
    <p:extLst>
      <p:ext uri="{BB962C8B-B14F-4D97-AF65-F5344CB8AC3E}">
        <p14:creationId xmlns:p14="http://schemas.microsoft.com/office/powerpoint/2010/main" val="631826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19055" y="476672"/>
            <a:ext cx="8421688" cy="484269"/>
          </a:xfrm>
        </p:spPr>
        <p:txBody>
          <a:bodyPr>
            <a:noAutofit/>
          </a:bodyPr>
          <a:lstStyle/>
          <a:p>
            <a:pPr algn="l"/>
            <a:r>
              <a:rPr lang="en-US" sz="3200" b="1" dirty="0">
                <a:solidFill>
                  <a:srgbClr val="376092"/>
                </a:solidFill>
                <a:latin typeface="Palatino Linotype"/>
                <a:cs typeface="Palatino Linotype"/>
              </a:rPr>
              <a:t>Unsubsidized solar</a:t>
            </a:r>
            <a:endParaRPr lang="en-US" sz="2800" b="1" dirty="0">
              <a:solidFill>
                <a:srgbClr val="376092"/>
              </a:solidFill>
              <a:latin typeface="Palatino Linotype"/>
              <a:cs typeface="Palatino Linotype"/>
            </a:endParaRPr>
          </a:p>
        </p:txBody>
      </p:sp>
      <p:sp>
        <p:nvSpPr>
          <p:cNvPr id="5" name="Content Placeholder 2"/>
          <p:cNvSpPr>
            <a:spLocks noGrp="1"/>
          </p:cNvSpPr>
          <p:nvPr>
            <p:ph idx="1"/>
          </p:nvPr>
        </p:nvSpPr>
        <p:spPr>
          <a:xfrm>
            <a:off x="179512" y="2276872"/>
            <a:ext cx="3096853" cy="2376264"/>
          </a:xfrm>
        </p:spPr>
        <p:txBody>
          <a:bodyPr>
            <a:noAutofit/>
          </a:bodyPr>
          <a:lstStyle/>
          <a:p>
            <a:pPr marL="0" indent="0">
              <a:buNone/>
            </a:pPr>
            <a:r>
              <a:rPr lang="en-US" sz="2400" b="1" dirty="0">
                <a:solidFill>
                  <a:schemeClr val="tx2"/>
                </a:solidFill>
                <a:latin typeface="Palatino Linotype" charset="0"/>
                <a:ea typeface="Palatino Linotype" charset="0"/>
                <a:cs typeface="Palatino Linotype" charset="0"/>
              </a:rPr>
              <a:t>- March 2016, Mexico:</a:t>
            </a:r>
          </a:p>
          <a:p>
            <a:pPr marL="0" indent="0">
              <a:buNone/>
            </a:pPr>
            <a:r>
              <a:rPr lang="en-US" sz="2400" b="1" dirty="0">
                <a:solidFill>
                  <a:schemeClr val="tx2"/>
                </a:solidFill>
                <a:latin typeface="Palatino Linotype" charset="0"/>
                <a:ea typeface="Palatino Linotype" charset="0"/>
                <a:cs typeface="Palatino Linotype" charset="0"/>
              </a:rPr>
              <a:t>USD 3.6 c/kWh</a:t>
            </a:r>
          </a:p>
          <a:p>
            <a:pPr marL="0" indent="0">
              <a:buNone/>
            </a:pPr>
            <a:endParaRPr lang="en-US" sz="2400" b="1" dirty="0">
              <a:solidFill>
                <a:schemeClr val="tx2"/>
              </a:solidFill>
              <a:latin typeface="Palatino Linotype" charset="0"/>
              <a:ea typeface="Palatino Linotype" charset="0"/>
              <a:cs typeface="Palatino Linotype" charset="0"/>
            </a:endParaRPr>
          </a:p>
          <a:p>
            <a:pPr marL="0" indent="0">
              <a:buNone/>
            </a:pPr>
            <a:endParaRPr lang="en-US" sz="2400" b="1" dirty="0">
              <a:solidFill>
                <a:schemeClr val="tx2"/>
              </a:solidFill>
              <a:latin typeface="Palatino Linotype" charset="0"/>
              <a:ea typeface="Palatino Linotype" charset="0"/>
              <a:cs typeface="Palatino Linotype" charset="0"/>
            </a:endParaRPr>
          </a:p>
          <a:p>
            <a:pPr marL="0" indent="0">
              <a:buNone/>
            </a:pPr>
            <a:r>
              <a:rPr lang="en-US" sz="2400" b="1" dirty="0">
                <a:solidFill>
                  <a:schemeClr val="tx2"/>
                </a:solidFill>
                <a:latin typeface="Palatino Linotype" charset="0"/>
                <a:ea typeface="Palatino Linotype" charset="0"/>
                <a:cs typeface="Palatino Linotype" charset="0"/>
              </a:rPr>
              <a:t>- August 2016, Chile: </a:t>
            </a:r>
          </a:p>
          <a:p>
            <a:pPr marL="0" indent="0">
              <a:buNone/>
            </a:pPr>
            <a:r>
              <a:rPr lang="en-US" sz="2400" b="1" dirty="0">
                <a:solidFill>
                  <a:schemeClr val="tx2"/>
                </a:solidFill>
                <a:latin typeface="Palatino Linotype" charset="0"/>
                <a:ea typeface="Palatino Linotype" charset="0"/>
                <a:cs typeface="Palatino Linotype" charset="0"/>
              </a:rPr>
              <a:t>USD 2.91 c/kWh</a:t>
            </a:r>
          </a:p>
          <a:p>
            <a:pPr marL="0" indent="0">
              <a:buNone/>
            </a:pPr>
            <a:endParaRPr lang="en-US" sz="2400" b="1" dirty="0">
              <a:solidFill>
                <a:schemeClr val="tx2"/>
              </a:solidFill>
              <a:latin typeface="Palatino Linotype" charset="0"/>
              <a:ea typeface="Palatino Linotype" charset="0"/>
              <a:cs typeface="Palatino Linotype" charset="0"/>
            </a:endParaRPr>
          </a:p>
          <a:p>
            <a:endParaRPr lang="en-US" sz="2400" b="1" dirty="0">
              <a:solidFill>
                <a:schemeClr val="tx2"/>
              </a:solidFill>
              <a:latin typeface="Palatino Linotype" charset="0"/>
              <a:ea typeface="Palatino Linotype" charset="0"/>
              <a:cs typeface="Palatino Linotype" charset="0"/>
            </a:endParaRPr>
          </a:p>
          <a:p>
            <a:endParaRPr lang="en-US" sz="2800" dirty="0">
              <a:latin typeface="Palatino Linotype" charset="0"/>
              <a:ea typeface="Palatino Linotype" charset="0"/>
              <a:cs typeface="Palatino Linotype" charset="0"/>
            </a:endParaRPr>
          </a:p>
          <a:p>
            <a:endParaRPr lang="en-US" sz="2200" dirty="0">
              <a:latin typeface="Palatino Linotype" charset="0"/>
              <a:ea typeface="Palatino Linotype" charset="0"/>
              <a:cs typeface="Palatino Linotype" charset="0"/>
            </a:endParaRPr>
          </a:p>
        </p:txBody>
      </p:sp>
      <p:pic>
        <p:nvPicPr>
          <p:cNvPr id="2" name="Picture 1"/>
          <p:cNvPicPr>
            <a:picLocks noChangeAspect="1"/>
          </p:cNvPicPr>
          <p:nvPr/>
        </p:nvPicPr>
        <p:blipFill>
          <a:blip r:embed="rId3"/>
          <a:stretch>
            <a:fillRect/>
          </a:stretch>
        </p:blipFill>
        <p:spPr>
          <a:xfrm>
            <a:off x="3420380" y="1844824"/>
            <a:ext cx="5544108" cy="3696072"/>
          </a:xfrm>
          <a:prstGeom prst="rect">
            <a:avLst/>
          </a:prstGeom>
        </p:spPr>
      </p:pic>
    </p:spTree>
    <p:extLst>
      <p:ext uri="{BB962C8B-B14F-4D97-AF65-F5344CB8AC3E}">
        <p14:creationId xmlns:p14="http://schemas.microsoft.com/office/powerpoint/2010/main" val="1527482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19055" y="476672"/>
            <a:ext cx="8421688" cy="484269"/>
          </a:xfrm>
        </p:spPr>
        <p:txBody>
          <a:bodyPr>
            <a:noAutofit/>
          </a:bodyPr>
          <a:lstStyle/>
          <a:p>
            <a:pPr algn="l"/>
            <a:r>
              <a:rPr lang="en-US" sz="3200" b="1" dirty="0">
                <a:solidFill>
                  <a:srgbClr val="376092"/>
                </a:solidFill>
                <a:latin typeface="Palatino Linotype"/>
                <a:cs typeface="Palatino Linotype"/>
              </a:rPr>
              <a:t>Unsubsidized solar</a:t>
            </a:r>
            <a:endParaRPr lang="en-US" sz="2800" b="1" dirty="0">
              <a:solidFill>
                <a:srgbClr val="376092"/>
              </a:solidFill>
              <a:latin typeface="Palatino Linotype"/>
              <a:cs typeface="Palatino Linotype"/>
            </a:endParaRPr>
          </a:p>
        </p:txBody>
      </p:sp>
      <p:sp>
        <p:nvSpPr>
          <p:cNvPr id="5" name="Content Placeholder 2"/>
          <p:cNvSpPr>
            <a:spLocks noGrp="1"/>
          </p:cNvSpPr>
          <p:nvPr>
            <p:ph idx="1"/>
          </p:nvPr>
        </p:nvSpPr>
        <p:spPr>
          <a:xfrm>
            <a:off x="176615" y="1700808"/>
            <a:ext cx="3096853" cy="4248472"/>
          </a:xfrm>
        </p:spPr>
        <p:txBody>
          <a:bodyPr>
            <a:noAutofit/>
          </a:bodyPr>
          <a:lstStyle/>
          <a:p>
            <a:pPr marL="0" indent="0">
              <a:buNone/>
            </a:pPr>
            <a:endParaRPr lang="en-US" sz="2400" b="1" dirty="0">
              <a:solidFill>
                <a:schemeClr val="tx2"/>
              </a:solidFill>
              <a:latin typeface="Palatino Linotype" charset="0"/>
              <a:ea typeface="Palatino Linotype" charset="0"/>
              <a:cs typeface="Palatino Linotype" charset="0"/>
            </a:endParaRPr>
          </a:p>
          <a:p>
            <a:pPr marL="0" indent="0">
              <a:buNone/>
            </a:pPr>
            <a:r>
              <a:rPr lang="en-US" sz="2400" b="1" dirty="0">
                <a:solidFill>
                  <a:schemeClr val="tx2"/>
                </a:solidFill>
                <a:latin typeface="Palatino Linotype" charset="0"/>
                <a:ea typeface="Palatino Linotype" charset="0"/>
                <a:cs typeface="Palatino Linotype" charset="0"/>
              </a:rPr>
              <a:t>- March 2017, Dubai: </a:t>
            </a:r>
          </a:p>
          <a:p>
            <a:pPr marL="0" indent="0">
              <a:buNone/>
            </a:pPr>
            <a:r>
              <a:rPr lang="en-US" sz="2400" b="1" dirty="0">
                <a:solidFill>
                  <a:schemeClr val="tx2"/>
                </a:solidFill>
                <a:latin typeface="Palatino Linotype" charset="0"/>
                <a:ea typeface="Palatino Linotype" charset="0"/>
                <a:cs typeface="Palatino Linotype" charset="0"/>
              </a:rPr>
              <a:t>USD 2.42 c/kWh</a:t>
            </a:r>
          </a:p>
          <a:p>
            <a:pPr marL="0" indent="0">
              <a:buNone/>
            </a:pPr>
            <a:endParaRPr lang="en-US" sz="2400" b="1" dirty="0">
              <a:solidFill>
                <a:schemeClr val="tx2"/>
              </a:solidFill>
              <a:latin typeface="Palatino Linotype" charset="0"/>
              <a:ea typeface="Palatino Linotype" charset="0"/>
              <a:cs typeface="Palatino Linotype" charset="0"/>
            </a:endParaRPr>
          </a:p>
          <a:p>
            <a:pPr marL="0" indent="0">
              <a:buNone/>
            </a:pPr>
            <a:endParaRPr lang="en-US" sz="2400" b="1" dirty="0">
              <a:solidFill>
                <a:schemeClr val="tx2"/>
              </a:solidFill>
              <a:latin typeface="Palatino Linotype" charset="0"/>
              <a:ea typeface="Palatino Linotype" charset="0"/>
              <a:cs typeface="Palatino Linotype" charset="0"/>
            </a:endParaRPr>
          </a:p>
          <a:p>
            <a:pPr marL="0" indent="0">
              <a:buNone/>
            </a:pPr>
            <a:r>
              <a:rPr lang="en-US" sz="2400" b="1" dirty="0">
                <a:solidFill>
                  <a:schemeClr val="tx2"/>
                </a:solidFill>
                <a:latin typeface="Palatino Linotype" charset="0"/>
                <a:ea typeface="Palatino Linotype" charset="0"/>
                <a:cs typeface="Palatino Linotype" charset="0"/>
              </a:rPr>
              <a:t>- October 2017, Saudi Arabia: </a:t>
            </a:r>
          </a:p>
          <a:p>
            <a:pPr marL="0" indent="0">
              <a:buNone/>
            </a:pPr>
            <a:r>
              <a:rPr lang="en-US" sz="2400" b="1" dirty="0">
                <a:solidFill>
                  <a:schemeClr val="tx2"/>
                </a:solidFill>
                <a:latin typeface="Palatino Linotype" charset="0"/>
                <a:ea typeface="Palatino Linotype" charset="0"/>
                <a:cs typeface="Palatino Linotype" charset="0"/>
              </a:rPr>
              <a:t>USD 1.79 c/kWh </a:t>
            </a:r>
            <a:r>
              <a:rPr lang="en-US" sz="2400" b="1" dirty="0">
                <a:solidFill>
                  <a:srgbClr val="FF0000"/>
                </a:solidFill>
                <a:latin typeface="Palatino Linotype" charset="0"/>
                <a:ea typeface="Palatino Linotype" charset="0"/>
                <a:cs typeface="Palatino Linotype" charset="0"/>
              </a:rPr>
              <a:t>(!!)</a:t>
            </a:r>
          </a:p>
          <a:p>
            <a:pPr marL="0" indent="0">
              <a:buNone/>
            </a:pPr>
            <a:endParaRPr lang="en-US" sz="2400" b="1" dirty="0">
              <a:solidFill>
                <a:schemeClr val="tx2"/>
              </a:solidFill>
              <a:latin typeface="Palatino Linotype" charset="0"/>
              <a:ea typeface="Palatino Linotype" charset="0"/>
              <a:cs typeface="Palatino Linotype" charset="0"/>
            </a:endParaRPr>
          </a:p>
          <a:p>
            <a:pPr>
              <a:buFontTx/>
              <a:buChar char="-"/>
            </a:pPr>
            <a:endParaRPr lang="en-US" sz="2400" b="1" dirty="0">
              <a:solidFill>
                <a:schemeClr val="tx2"/>
              </a:solidFill>
              <a:latin typeface="Palatino Linotype" charset="0"/>
              <a:ea typeface="Palatino Linotype" charset="0"/>
              <a:cs typeface="Palatino Linotype" charset="0"/>
            </a:endParaRPr>
          </a:p>
          <a:p>
            <a:endParaRPr lang="en-US" sz="2400" b="1" dirty="0">
              <a:solidFill>
                <a:schemeClr val="tx2"/>
              </a:solidFill>
              <a:latin typeface="Palatino Linotype" charset="0"/>
              <a:ea typeface="Palatino Linotype" charset="0"/>
              <a:cs typeface="Palatino Linotype" charset="0"/>
            </a:endParaRPr>
          </a:p>
          <a:p>
            <a:endParaRPr lang="en-US" sz="2800" dirty="0">
              <a:latin typeface="Palatino Linotype" charset="0"/>
              <a:ea typeface="Palatino Linotype" charset="0"/>
              <a:cs typeface="Palatino Linotype" charset="0"/>
            </a:endParaRPr>
          </a:p>
          <a:p>
            <a:endParaRPr lang="en-US" sz="2200" dirty="0">
              <a:latin typeface="Palatino Linotype" charset="0"/>
              <a:ea typeface="Palatino Linotype" charset="0"/>
              <a:cs typeface="Palatino Linotype" charset="0"/>
            </a:endParaRPr>
          </a:p>
        </p:txBody>
      </p:sp>
      <p:pic>
        <p:nvPicPr>
          <p:cNvPr id="2" name="Picture 1"/>
          <p:cNvPicPr>
            <a:picLocks noChangeAspect="1"/>
          </p:cNvPicPr>
          <p:nvPr/>
        </p:nvPicPr>
        <p:blipFill>
          <a:blip r:embed="rId3"/>
          <a:stretch>
            <a:fillRect/>
          </a:stretch>
        </p:blipFill>
        <p:spPr>
          <a:xfrm>
            <a:off x="3420380" y="1844824"/>
            <a:ext cx="5544108" cy="3696072"/>
          </a:xfrm>
          <a:prstGeom prst="rect">
            <a:avLst/>
          </a:prstGeom>
        </p:spPr>
      </p:pic>
    </p:spTree>
    <p:extLst>
      <p:ext uri="{BB962C8B-B14F-4D97-AF65-F5344CB8AC3E}">
        <p14:creationId xmlns:p14="http://schemas.microsoft.com/office/powerpoint/2010/main" val="2135932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319055" y="0"/>
            <a:ext cx="8421688" cy="1124744"/>
          </a:xfrm>
        </p:spPr>
        <p:txBody>
          <a:bodyPr>
            <a:noAutofit/>
          </a:bodyPr>
          <a:lstStyle/>
          <a:p>
            <a:pPr algn="l"/>
            <a:r>
              <a:rPr lang="en-US" sz="3200" b="1" dirty="0">
                <a:solidFill>
                  <a:srgbClr val="376092"/>
                </a:solidFill>
                <a:latin typeface="Palatino Linotype"/>
                <a:cs typeface="Palatino Linotype"/>
              </a:rPr>
              <a:t>The downward trend is global</a:t>
            </a:r>
            <a:endParaRPr lang="en-US" sz="2800" b="1" dirty="0">
              <a:solidFill>
                <a:srgbClr val="376092"/>
              </a:solidFill>
              <a:latin typeface="Palatino Linotype"/>
              <a:cs typeface="Palatino Linotype"/>
            </a:endParaRPr>
          </a:p>
        </p:txBody>
      </p:sp>
      <p:sp>
        <p:nvSpPr>
          <p:cNvPr id="7" name="Rectangle 6"/>
          <p:cNvSpPr/>
          <p:nvPr/>
        </p:nvSpPr>
        <p:spPr>
          <a:xfrm>
            <a:off x="6948264" y="6093296"/>
            <a:ext cx="1952779" cy="369332"/>
          </a:xfrm>
          <a:prstGeom prst="rect">
            <a:avLst/>
          </a:prstGeom>
        </p:spPr>
        <p:txBody>
          <a:bodyPr wrap="none">
            <a:spAutoFit/>
          </a:bodyPr>
          <a:lstStyle/>
          <a:p>
            <a:r>
              <a:rPr lang="en-US" dirty="0"/>
              <a:t>Source: BNEF 2017</a:t>
            </a:r>
          </a:p>
        </p:txBody>
      </p:sp>
      <p:sp>
        <p:nvSpPr>
          <p:cNvPr id="11" name="TextBox 10"/>
          <p:cNvSpPr txBox="1"/>
          <p:nvPr/>
        </p:nvSpPr>
        <p:spPr>
          <a:xfrm>
            <a:off x="979714" y="1371600"/>
            <a:ext cx="184731" cy="369332"/>
          </a:xfrm>
          <a:prstGeom prst="rect">
            <a:avLst/>
          </a:prstGeom>
          <a:noFill/>
        </p:spPr>
        <p:txBody>
          <a:bodyPr wrap="none" rtlCol="0">
            <a:spAutoFit/>
          </a:bodyPr>
          <a:lstStyle/>
          <a:p>
            <a:endParaRPr lang="en-US" dirty="0"/>
          </a:p>
        </p:txBody>
      </p:sp>
      <p:sp>
        <p:nvSpPr>
          <p:cNvPr id="13" name="TextBox 12"/>
          <p:cNvSpPr txBox="1"/>
          <p:nvPr/>
        </p:nvSpPr>
        <p:spPr>
          <a:xfrm>
            <a:off x="424543" y="1371600"/>
            <a:ext cx="4651513" cy="830997"/>
          </a:xfrm>
          <a:prstGeom prst="rect">
            <a:avLst/>
          </a:prstGeom>
          <a:noFill/>
        </p:spPr>
        <p:txBody>
          <a:bodyPr wrap="square" rtlCol="0">
            <a:spAutoFit/>
          </a:bodyPr>
          <a:lstStyle/>
          <a:p>
            <a:r>
              <a:rPr lang="en-US" sz="2400" b="1" dirty="0">
                <a:solidFill>
                  <a:schemeClr val="tx2"/>
                </a:solidFill>
                <a:latin typeface="Palatino Linotype" charset="0"/>
                <a:ea typeface="Palatino Linotype" charset="0"/>
                <a:cs typeface="Palatino Linotype" charset="0"/>
              </a:rPr>
              <a:t>Average US renewable energy PPA prices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636912"/>
            <a:ext cx="6444208" cy="3307708"/>
          </a:xfrm>
          <a:prstGeom prst="rect">
            <a:avLst/>
          </a:prstGeom>
        </p:spPr>
      </p:pic>
      <p:pic>
        <p:nvPicPr>
          <p:cNvPr id="8" name="Picture 7"/>
          <p:cNvPicPr>
            <a:picLocks noChangeAspect="1"/>
          </p:cNvPicPr>
          <p:nvPr/>
        </p:nvPicPr>
        <p:blipFill>
          <a:blip r:embed="rId4"/>
          <a:stretch>
            <a:fillRect/>
          </a:stretch>
        </p:blipFill>
        <p:spPr>
          <a:xfrm>
            <a:off x="5629837" y="1251857"/>
            <a:ext cx="3492500" cy="2324100"/>
          </a:xfrm>
          <a:prstGeom prst="rect">
            <a:avLst/>
          </a:prstGeom>
        </p:spPr>
      </p:pic>
    </p:spTree>
    <p:extLst>
      <p:ext uri="{BB962C8B-B14F-4D97-AF65-F5344CB8AC3E}">
        <p14:creationId xmlns:p14="http://schemas.microsoft.com/office/powerpoint/2010/main" val="86872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319055" y="0"/>
            <a:ext cx="8421688" cy="1124744"/>
          </a:xfrm>
        </p:spPr>
        <p:txBody>
          <a:bodyPr>
            <a:noAutofit/>
          </a:bodyPr>
          <a:lstStyle/>
          <a:p>
            <a:pPr algn="l"/>
            <a:r>
              <a:rPr lang="en-US" sz="3200" b="1" dirty="0">
                <a:solidFill>
                  <a:srgbClr val="376092"/>
                </a:solidFill>
                <a:latin typeface="Palatino Linotype"/>
                <a:cs typeface="Palatino Linotype"/>
              </a:rPr>
              <a:t>Unsubsidized wind</a:t>
            </a:r>
            <a:endParaRPr lang="en-US" sz="2800" b="1" dirty="0">
              <a:solidFill>
                <a:srgbClr val="376092"/>
              </a:solidFill>
              <a:latin typeface="Palatino Linotype"/>
              <a:cs typeface="Palatino Linotype"/>
            </a:endParaRPr>
          </a:p>
        </p:txBody>
      </p:sp>
      <p:sp>
        <p:nvSpPr>
          <p:cNvPr id="2" name="Rectangle 1"/>
          <p:cNvSpPr/>
          <p:nvPr/>
        </p:nvSpPr>
        <p:spPr>
          <a:xfrm>
            <a:off x="281426" y="991348"/>
            <a:ext cx="4218565" cy="3970318"/>
          </a:xfrm>
          <a:prstGeom prst="rect">
            <a:avLst/>
          </a:prstGeom>
        </p:spPr>
        <p:txBody>
          <a:bodyPr wrap="square">
            <a:spAutoFit/>
          </a:bodyPr>
          <a:lstStyle/>
          <a:p>
            <a:pPr marL="342900" indent="-342900">
              <a:buFontTx/>
              <a:buChar char="-"/>
            </a:pPr>
            <a:r>
              <a:rPr lang="en-US" sz="2400" b="1" dirty="0">
                <a:solidFill>
                  <a:schemeClr val="tx2"/>
                </a:solidFill>
                <a:latin typeface="Palatino Linotype" charset="0"/>
                <a:ea typeface="Palatino Linotype" charset="0"/>
                <a:cs typeface="Palatino Linotype" charset="0"/>
              </a:rPr>
              <a:t>USD $0.03/kWh wind power auction in Morocco (Jan 2016)</a:t>
            </a:r>
          </a:p>
          <a:p>
            <a:pPr marL="342900" indent="-342900">
              <a:buFontTx/>
              <a:buChar char="-"/>
            </a:pPr>
            <a:endParaRPr lang="en-US" sz="2400" b="1" dirty="0">
              <a:solidFill>
                <a:schemeClr val="tx2"/>
              </a:solidFill>
              <a:latin typeface="Palatino Linotype" charset="0"/>
              <a:ea typeface="Palatino Linotype" charset="0"/>
              <a:cs typeface="Palatino Linotype" charset="0"/>
            </a:endParaRPr>
          </a:p>
          <a:p>
            <a:pPr marL="342900" indent="-342900">
              <a:buFontTx/>
              <a:buChar char="-"/>
            </a:pPr>
            <a:r>
              <a:rPr lang="en-US" sz="2400" b="1" dirty="0">
                <a:solidFill>
                  <a:schemeClr val="tx2"/>
                </a:solidFill>
                <a:latin typeface="Palatino Linotype" charset="0"/>
                <a:ea typeface="Palatino Linotype" charset="0"/>
                <a:cs typeface="Palatino Linotype" charset="0"/>
              </a:rPr>
              <a:t>“Market price”-only bid for offshore wind in the North Sea </a:t>
            </a:r>
            <a:r>
              <a:rPr lang="en-US" b="1" dirty="0">
                <a:solidFill>
                  <a:schemeClr val="tx2"/>
                </a:solidFill>
                <a:latin typeface="Palatino Linotype" charset="0"/>
                <a:ea typeface="Palatino Linotype" charset="0"/>
                <a:cs typeface="Palatino Linotype" charset="0"/>
                <a:hlinkClick r:id="rId3"/>
              </a:rPr>
              <a:t>http://gwec.net/the-risks-of-zero-subsidy-offshore-wind/</a:t>
            </a:r>
            <a:endParaRPr lang="en-US" b="1" dirty="0">
              <a:solidFill>
                <a:schemeClr val="tx2"/>
              </a:solidFill>
              <a:latin typeface="Palatino Linotype" charset="0"/>
              <a:ea typeface="Palatino Linotype" charset="0"/>
              <a:cs typeface="Palatino Linotype" charset="0"/>
            </a:endParaRPr>
          </a:p>
          <a:p>
            <a:pPr marL="342900" indent="-342900">
              <a:buFontTx/>
              <a:buChar char="-"/>
            </a:pPr>
            <a:endParaRPr lang="en-US" sz="2400" b="1" dirty="0">
              <a:solidFill>
                <a:schemeClr val="tx2"/>
              </a:solidFill>
              <a:latin typeface="Palatino Linotype" charset="0"/>
              <a:ea typeface="Palatino Linotype" charset="0"/>
              <a:cs typeface="Palatino Linotype" charset="0"/>
            </a:endParaRPr>
          </a:p>
          <a:p>
            <a:pPr marL="342900" indent="-342900">
              <a:buFontTx/>
              <a:buChar char="-"/>
            </a:pPr>
            <a:r>
              <a:rPr lang="en-US" sz="2400" b="1" dirty="0">
                <a:solidFill>
                  <a:schemeClr val="tx2"/>
                </a:solidFill>
                <a:latin typeface="Palatino Linotype" charset="0"/>
                <a:ea typeface="Palatino Linotype" charset="0"/>
                <a:cs typeface="Palatino Linotype" charset="0"/>
              </a:rPr>
              <a:t>Etc. Etc.</a:t>
            </a:r>
          </a:p>
        </p:txBody>
      </p:sp>
      <p:pic>
        <p:nvPicPr>
          <p:cNvPr id="4" name="Picture 3"/>
          <p:cNvPicPr>
            <a:picLocks noChangeAspect="1"/>
          </p:cNvPicPr>
          <p:nvPr/>
        </p:nvPicPr>
        <p:blipFill>
          <a:blip r:embed="rId4"/>
          <a:stretch>
            <a:fillRect/>
          </a:stretch>
        </p:blipFill>
        <p:spPr>
          <a:xfrm>
            <a:off x="4860032" y="1484784"/>
            <a:ext cx="4211959" cy="3158969"/>
          </a:xfrm>
          <a:prstGeom prst="rect">
            <a:avLst/>
          </a:prstGeom>
        </p:spPr>
      </p:pic>
    </p:spTree>
    <p:extLst>
      <p:ext uri="{BB962C8B-B14F-4D97-AF65-F5344CB8AC3E}">
        <p14:creationId xmlns:p14="http://schemas.microsoft.com/office/powerpoint/2010/main" val="863509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19055" y="476672"/>
            <a:ext cx="8421688" cy="484269"/>
          </a:xfrm>
        </p:spPr>
        <p:txBody>
          <a:bodyPr>
            <a:noAutofit/>
          </a:bodyPr>
          <a:lstStyle/>
          <a:p>
            <a:pPr algn="l"/>
            <a:r>
              <a:rPr lang="en-US" sz="3200" b="1" dirty="0">
                <a:solidFill>
                  <a:srgbClr val="376092"/>
                </a:solidFill>
                <a:latin typeface="Palatino Linotype"/>
                <a:cs typeface="Palatino Linotype"/>
              </a:rPr>
              <a:t>How are such low bids possible?</a:t>
            </a:r>
            <a:endParaRPr lang="en-US" sz="2800" b="1" dirty="0">
              <a:solidFill>
                <a:srgbClr val="376092"/>
              </a:solidFill>
              <a:latin typeface="Palatino Linotype"/>
              <a:cs typeface="Palatino Linotype"/>
            </a:endParaRPr>
          </a:p>
        </p:txBody>
      </p:sp>
      <p:sp>
        <p:nvSpPr>
          <p:cNvPr id="5" name="Content Placeholder 2"/>
          <p:cNvSpPr>
            <a:spLocks noGrp="1"/>
          </p:cNvSpPr>
          <p:nvPr>
            <p:ph idx="1"/>
          </p:nvPr>
        </p:nvSpPr>
        <p:spPr>
          <a:xfrm>
            <a:off x="323528" y="1196752"/>
            <a:ext cx="5014188" cy="4937486"/>
          </a:xfrm>
        </p:spPr>
        <p:txBody>
          <a:bodyPr>
            <a:noAutofit/>
          </a:bodyPr>
          <a:lstStyle/>
          <a:p>
            <a:pPr>
              <a:buFont typeface="Arial" charset="0"/>
              <a:buChar char="•"/>
            </a:pPr>
            <a:r>
              <a:rPr lang="en-US" sz="2200" dirty="0">
                <a:solidFill>
                  <a:schemeClr val="tx2"/>
                </a:solidFill>
                <a:latin typeface="Palatino Linotype" charset="0"/>
                <a:ea typeface="Palatino Linotype" charset="0"/>
                <a:cs typeface="Palatino Linotype" charset="0"/>
              </a:rPr>
              <a:t>Decreased technology costs </a:t>
            </a:r>
            <a:r>
              <a:rPr lang="en-US" sz="2200" dirty="0">
                <a:solidFill>
                  <a:srgbClr val="FF0000"/>
                </a:solidFill>
                <a:latin typeface="Palatino Linotype" charset="0"/>
                <a:ea typeface="Palatino Linotype" charset="0"/>
                <a:cs typeface="Palatino Linotype" charset="0"/>
                <a:sym typeface="Wingdings"/>
              </a:rPr>
              <a:t></a:t>
            </a:r>
            <a:r>
              <a:rPr lang="en-US" sz="2200" dirty="0">
                <a:solidFill>
                  <a:schemeClr val="tx2"/>
                </a:solidFill>
                <a:latin typeface="Palatino Linotype" charset="0"/>
                <a:ea typeface="Palatino Linotype" charset="0"/>
                <a:cs typeface="Palatino Linotype" charset="0"/>
              </a:rPr>
              <a:t> </a:t>
            </a:r>
          </a:p>
          <a:p>
            <a:pPr>
              <a:buFont typeface="Arial" charset="0"/>
              <a:buChar char="•"/>
            </a:pPr>
            <a:r>
              <a:rPr lang="en-US" sz="2200" dirty="0">
                <a:solidFill>
                  <a:schemeClr val="tx2"/>
                </a:solidFill>
                <a:latin typeface="Palatino Linotype" charset="0"/>
                <a:ea typeface="Palatino Linotype" charset="0"/>
                <a:cs typeface="Palatino Linotype" charset="0"/>
              </a:rPr>
              <a:t>Increased (and increasingly global) competition</a:t>
            </a:r>
          </a:p>
          <a:p>
            <a:pPr>
              <a:buFont typeface="Arial" charset="0"/>
              <a:buChar char="•"/>
            </a:pPr>
            <a:r>
              <a:rPr lang="en-US" sz="2200" dirty="0">
                <a:solidFill>
                  <a:schemeClr val="tx2"/>
                </a:solidFill>
                <a:latin typeface="Palatino Linotype" charset="0"/>
                <a:ea typeface="Palatino Linotype" charset="0"/>
                <a:cs typeface="Palatino Linotype" charset="0"/>
              </a:rPr>
              <a:t>Economies of scale (1.17GW project in Dubai!)</a:t>
            </a:r>
          </a:p>
          <a:p>
            <a:pPr>
              <a:buFont typeface="Arial" charset="0"/>
              <a:buChar char="•"/>
            </a:pPr>
            <a:r>
              <a:rPr lang="en-US" sz="2200" dirty="0">
                <a:solidFill>
                  <a:schemeClr val="tx2"/>
                </a:solidFill>
                <a:latin typeface="Palatino Linotype" charset="0"/>
                <a:ea typeface="Palatino Linotype" charset="0"/>
                <a:cs typeface="Palatino Linotype" charset="0"/>
              </a:rPr>
              <a:t>Land is often pre-packaged/free </a:t>
            </a:r>
          </a:p>
          <a:p>
            <a:pPr>
              <a:buFont typeface="Arial" charset="0"/>
              <a:buChar char="•"/>
            </a:pPr>
            <a:r>
              <a:rPr lang="en-US" sz="2200" dirty="0">
                <a:solidFill>
                  <a:schemeClr val="tx2"/>
                </a:solidFill>
                <a:latin typeface="Palatino Linotype" charset="0"/>
                <a:ea typeface="Palatino Linotype" charset="0"/>
                <a:cs typeface="Palatino Linotype" charset="0"/>
              </a:rPr>
              <a:t>Prices often exclude grid connection costs</a:t>
            </a:r>
          </a:p>
          <a:p>
            <a:pPr>
              <a:buFont typeface="Arial" charset="0"/>
              <a:buChar char="•"/>
            </a:pPr>
            <a:r>
              <a:rPr lang="en-US" sz="2200" dirty="0">
                <a:solidFill>
                  <a:schemeClr val="tx2"/>
                </a:solidFill>
                <a:latin typeface="Palatino Linotype" charset="0"/>
                <a:ea typeface="Palatino Linotype" charset="0"/>
                <a:cs typeface="Palatino Linotype" charset="0"/>
              </a:rPr>
              <a:t>Low global interest rates </a:t>
            </a:r>
            <a:r>
              <a:rPr lang="en-US" sz="2200" dirty="0">
                <a:solidFill>
                  <a:srgbClr val="FF0000"/>
                </a:solidFill>
                <a:latin typeface="Palatino Linotype" charset="0"/>
                <a:ea typeface="Palatino Linotype" charset="0"/>
                <a:cs typeface="Palatino Linotype" charset="0"/>
                <a:sym typeface="Wingdings"/>
              </a:rPr>
              <a:t></a:t>
            </a:r>
            <a:endParaRPr lang="en-US" sz="2200" dirty="0">
              <a:solidFill>
                <a:srgbClr val="FF0000"/>
              </a:solidFill>
              <a:latin typeface="Palatino Linotype" charset="0"/>
              <a:ea typeface="Palatino Linotype" charset="0"/>
              <a:cs typeface="Palatino Linotype" charset="0"/>
            </a:endParaRPr>
          </a:p>
          <a:p>
            <a:pPr>
              <a:buFont typeface="Arial" charset="0"/>
              <a:buChar char="•"/>
            </a:pPr>
            <a:r>
              <a:rPr lang="en-US" sz="2200" dirty="0">
                <a:solidFill>
                  <a:schemeClr val="tx2"/>
                </a:solidFill>
                <a:latin typeface="Palatino Linotype" charset="0"/>
                <a:ea typeface="Palatino Linotype" charset="0"/>
                <a:cs typeface="Palatino Linotype" charset="0"/>
              </a:rPr>
              <a:t>State-backed financing (e.g. </a:t>
            </a:r>
            <a:r>
              <a:rPr lang="en-US" sz="2200" dirty="0" err="1">
                <a:solidFill>
                  <a:schemeClr val="tx2"/>
                </a:solidFill>
                <a:latin typeface="Palatino Linotype" charset="0"/>
                <a:ea typeface="Palatino Linotype" charset="0"/>
                <a:cs typeface="Palatino Linotype" charset="0"/>
              </a:rPr>
              <a:t>Enel</a:t>
            </a:r>
            <a:r>
              <a:rPr lang="en-US" sz="2200" dirty="0">
                <a:solidFill>
                  <a:schemeClr val="tx2"/>
                </a:solidFill>
                <a:latin typeface="Palatino Linotype" charset="0"/>
                <a:ea typeface="Palatino Linotype" charset="0"/>
                <a:cs typeface="Palatino Linotype" charset="0"/>
              </a:rPr>
              <a:t>, </a:t>
            </a:r>
            <a:r>
              <a:rPr lang="en-US" sz="2200" dirty="0" err="1">
                <a:solidFill>
                  <a:schemeClr val="tx2"/>
                </a:solidFill>
                <a:latin typeface="Palatino Linotype" charset="0"/>
                <a:ea typeface="Palatino Linotype" charset="0"/>
                <a:cs typeface="Palatino Linotype" charset="0"/>
              </a:rPr>
              <a:t>Masdar</a:t>
            </a:r>
            <a:r>
              <a:rPr lang="en-US" sz="2200" dirty="0">
                <a:solidFill>
                  <a:schemeClr val="tx2"/>
                </a:solidFill>
                <a:latin typeface="Palatino Linotype" charset="0"/>
                <a:ea typeface="Palatino Linotype" charset="0"/>
                <a:cs typeface="Palatino Linotype" charset="0"/>
              </a:rPr>
              <a:t>)</a:t>
            </a:r>
          </a:p>
          <a:p>
            <a:pPr>
              <a:buFont typeface="Arial" charset="0"/>
              <a:buChar char="•"/>
            </a:pPr>
            <a:r>
              <a:rPr lang="en-US" sz="2200" dirty="0">
                <a:solidFill>
                  <a:schemeClr val="tx2"/>
                </a:solidFill>
                <a:latin typeface="Palatino Linotype" charset="0"/>
                <a:ea typeface="Palatino Linotype" charset="0"/>
                <a:cs typeface="Palatino Linotype" charset="0"/>
              </a:rPr>
              <a:t>Gov’t off-taker guarantees</a:t>
            </a:r>
          </a:p>
        </p:txBody>
      </p:sp>
      <p:pic>
        <p:nvPicPr>
          <p:cNvPr id="3" name="Picture 2"/>
          <p:cNvPicPr>
            <a:picLocks noChangeAspect="1"/>
          </p:cNvPicPr>
          <p:nvPr/>
        </p:nvPicPr>
        <p:blipFill>
          <a:blip r:embed="rId3"/>
          <a:stretch>
            <a:fillRect/>
          </a:stretch>
        </p:blipFill>
        <p:spPr>
          <a:xfrm>
            <a:off x="5839203" y="3356992"/>
            <a:ext cx="3269301" cy="3219766"/>
          </a:xfrm>
          <a:prstGeom prst="rect">
            <a:avLst/>
          </a:prstGeom>
        </p:spPr>
      </p:pic>
      <p:pic>
        <p:nvPicPr>
          <p:cNvPr id="6" name="Picture 5"/>
          <p:cNvPicPr>
            <a:picLocks noChangeAspect="1"/>
          </p:cNvPicPr>
          <p:nvPr/>
        </p:nvPicPr>
        <p:blipFill>
          <a:blip r:embed="rId4"/>
          <a:stretch>
            <a:fillRect/>
          </a:stretch>
        </p:blipFill>
        <p:spPr>
          <a:xfrm>
            <a:off x="5337716" y="980728"/>
            <a:ext cx="3770788" cy="2280270"/>
          </a:xfrm>
          <a:prstGeom prst="rect">
            <a:avLst/>
          </a:prstGeom>
        </p:spPr>
      </p:pic>
    </p:spTree>
    <p:extLst>
      <p:ext uri="{BB962C8B-B14F-4D97-AF65-F5344CB8AC3E}">
        <p14:creationId xmlns:p14="http://schemas.microsoft.com/office/powerpoint/2010/main" val="2134724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19055" y="476672"/>
            <a:ext cx="8421688" cy="484269"/>
          </a:xfrm>
        </p:spPr>
        <p:txBody>
          <a:bodyPr>
            <a:noAutofit/>
          </a:bodyPr>
          <a:lstStyle/>
          <a:p>
            <a:pPr algn="l"/>
            <a:r>
              <a:rPr lang="en-US" sz="3200" b="1" dirty="0">
                <a:solidFill>
                  <a:srgbClr val="376092"/>
                </a:solidFill>
                <a:latin typeface="Palatino Linotype"/>
                <a:cs typeface="Palatino Linotype"/>
              </a:rPr>
              <a:t>How are such low bids possible? (</a:t>
            </a:r>
            <a:r>
              <a:rPr lang="en-US" sz="3200" b="1" dirty="0" err="1">
                <a:solidFill>
                  <a:srgbClr val="376092"/>
                </a:solidFill>
                <a:latin typeface="Palatino Linotype"/>
                <a:cs typeface="Palatino Linotype"/>
              </a:rPr>
              <a:t>con’t</a:t>
            </a:r>
            <a:r>
              <a:rPr lang="en-US" sz="3200" b="1" dirty="0">
                <a:solidFill>
                  <a:srgbClr val="376092"/>
                </a:solidFill>
                <a:latin typeface="Palatino Linotype"/>
                <a:cs typeface="Palatino Linotype"/>
              </a:rPr>
              <a:t>)</a:t>
            </a:r>
            <a:endParaRPr lang="en-US" sz="2800" b="1" dirty="0">
              <a:solidFill>
                <a:srgbClr val="376092"/>
              </a:solidFill>
              <a:latin typeface="Palatino Linotype"/>
              <a:cs typeface="Palatino Linotype"/>
            </a:endParaRPr>
          </a:p>
        </p:txBody>
      </p:sp>
      <p:sp>
        <p:nvSpPr>
          <p:cNvPr id="5" name="Content Placeholder 2"/>
          <p:cNvSpPr>
            <a:spLocks noGrp="1"/>
          </p:cNvSpPr>
          <p:nvPr>
            <p:ph idx="1"/>
          </p:nvPr>
        </p:nvSpPr>
        <p:spPr>
          <a:xfrm>
            <a:off x="323527" y="1196752"/>
            <a:ext cx="3960441" cy="4937486"/>
          </a:xfrm>
        </p:spPr>
        <p:txBody>
          <a:bodyPr>
            <a:noAutofit/>
          </a:bodyPr>
          <a:lstStyle/>
          <a:p>
            <a:pPr>
              <a:buFont typeface="Arial" charset="0"/>
              <a:buChar char="•"/>
            </a:pPr>
            <a:r>
              <a:rPr lang="en-US" sz="2200" dirty="0">
                <a:solidFill>
                  <a:schemeClr val="tx2"/>
                </a:solidFill>
                <a:latin typeface="Palatino Linotype" charset="0"/>
                <a:ea typeface="Palatino Linotype" charset="0"/>
                <a:cs typeface="Palatino Linotype" charset="0"/>
              </a:rPr>
              <a:t>Cheap labor</a:t>
            </a:r>
          </a:p>
          <a:p>
            <a:pPr>
              <a:buFont typeface="Arial" charset="0"/>
              <a:buChar char="•"/>
            </a:pPr>
            <a:r>
              <a:rPr lang="en-US" sz="2200" dirty="0">
                <a:solidFill>
                  <a:schemeClr val="tx2"/>
                </a:solidFill>
                <a:latin typeface="Palatino Linotype" charset="0"/>
                <a:ea typeface="Palatino Linotype" charset="0"/>
                <a:cs typeface="Palatino Linotype" charset="0"/>
              </a:rPr>
              <a:t>Inflation adjustment is often not disclosed </a:t>
            </a:r>
            <a:r>
              <a:rPr lang="en-US" sz="2200" dirty="0">
                <a:solidFill>
                  <a:srgbClr val="FF0000"/>
                </a:solidFill>
                <a:latin typeface="Palatino Linotype" charset="0"/>
                <a:ea typeface="Palatino Linotype" charset="0"/>
                <a:cs typeface="Palatino Linotype" charset="0"/>
                <a:sym typeface="Wingdings"/>
              </a:rPr>
              <a:t></a:t>
            </a:r>
            <a:endParaRPr lang="en-US" sz="2200" dirty="0">
              <a:solidFill>
                <a:srgbClr val="FF0000"/>
              </a:solidFill>
              <a:latin typeface="Palatino Linotype" charset="0"/>
              <a:ea typeface="Palatino Linotype" charset="0"/>
              <a:cs typeface="Palatino Linotype" charset="0"/>
            </a:endParaRPr>
          </a:p>
          <a:p>
            <a:pPr>
              <a:buFont typeface="Arial" charset="0"/>
              <a:buChar char="•"/>
            </a:pPr>
            <a:r>
              <a:rPr lang="en-US" sz="2200" dirty="0">
                <a:solidFill>
                  <a:schemeClr val="tx2"/>
                </a:solidFill>
                <a:latin typeface="Palatino Linotype" charset="0"/>
                <a:ea typeface="Palatino Linotype" charset="0"/>
                <a:cs typeface="Palatino Linotype" charset="0"/>
              </a:rPr>
              <a:t>“Loss leader” projects simply to gain a foothold</a:t>
            </a:r>
          </a:p>
          <a:p>
            <a:pPr>
              <a:buFont typeface="Arial" charset="0"/>
              <a:buChar char="•"/>
            </a:pPr>
            <a:r>
              <a:rPr lang="en-US" sz="2200" dirty="0">
                <a:solidFill>
                  <a:schemeClr val="tx2"/>
                </a:solidFill>
                <a:latin typeface="Palatino Linotype" charset="0"/>
                <a:ea typeface="Palatino Linotype" charset="0"/>
                <a:cs typeface="Palatino Linotype" charset="0"/>
              </a:rPr>
              <a:t>Long contracts (e.g. 25 </a:t>
            </a:r>
            <a:r>
              <a:rPr lang="en-US" sz="2200" dirty="0" err="1">
                <a:solidFill>
                  <a:schemeClr val="tx2"/>
                </a:solidFill>
                <a:latin typeface="Palatino Linotype" charset="0"/>
                <a:ea typeface="Palatino Linotype" charset="0"/>
                <a:cs typeface="Palatino Linotype" charset="0"/>
              </a:rPr>
              <a:t>yrs</a:t>
            </a:r>
            <a:r>
              <a:rPr lang="en-US" sz="2200" dirty="0">
                <a:solidFill>
                  <a:schemeClr val="tx2"/>
                </a:solidFill>
                <a:latin typeface="Palatino Linotype" charset="0"/>
                <a:ea typeface="Palatino Linotype" charset="0"/>
                <a:cs typeface="Palatino Linotype" charset="0"/>
              </a:rPr>
              <a:t>)</a:t>
            </a:r>
          </a:p>
          <a:p>
            <a:r>
              <a:rPr lang="en-US" sz="2200" dirty="0">
                <a:solidFill>
                  <a:schemeClr val="tx2"/>
                </a:solidFill>
                <a:latin typeface="Palatino Linotype" charset="0"/>
                <a:ea typeface="Palatino Linotype" charset="0"/>
                <a:cs typeface="Palatino Linotype" charset="0"/>
              </a:rPr>
              <a:t>One-upmanship </a:t>
            </a:r>
            <a:r>
              <a:rPr lang="en-US" sz="2200" dirty="0">
                <a:solidFill>
                  <a:srgbClr val="FF0000"/>
                </a:solidFill>
                <a:latin typeface="Palatino Linotype" charset="0"/>
                <a:ea typeface="Palatino Linotype" charset="0"/>
                <a:cs typeface="Palatino Linotype" charset="0"/>
                <a:sym typeface="Wingdings"/>
              </a:rPr>
              <a:t></a:t>
            </a:r>
            <a:endParaRPr lang="en-US" sz="2200" dirty="0">
              <a:solidFill>
                <a:srgbClr val="FF0000"/>
              </a:solidFill>
              <a:latin typeface="Palatino Linotype" charset="0"/>
              <a:ea typeface="Palatino Linotype" charset="0"/>
              <a:cs typeface="Palatino Linotype" charset="0"/>
            </a:endParaRPr>
          </a:p>
          <a:p>
            <a:r>
              <a:rPr lang="en-US" sz="2200" dirty="0">
                <a:solidFill>
                  <a:schemeClr val="tx2"/>
                </a:solidFill>
                <a:latin typeface="Palatino Linotype" charset="0"/>
                <a:ea typeface="Palatino Linotype" charset="0"/>
                <a:cs typeface="Palatino Linotype" charset="0"/>
              </a:rPr>
              <a:t>And finally, actual costs might be higher due to to unpublished terms in the contract (off-peak vs. on-peak pricing, etc.) or due to future re-negotiation</a:t>
            </a:r>
          </a:p>
          <a:p>
            <a:pPr marL="0" indent="0">
              <a:buNone/>
            </a:pPr>
            <a:endParaRPr lang="en-US" sz="2200" dirty="0">
              <a:solidFill>
                <a:schemeClr val="tx2"/>
              </a:solidFill>
              <a:latin typeface="Palatino Linotype" charset="0"/>
              <a:ea typeface="Palatino Linotype" charset="0"/>
              <a:cs typeface="Palatino Linotype" charset="0"/>
            </a:endParaRPr>
          </a:p>
        </p:txBody>
      </p:sp>
      <p:pic>
        <p:nvPicPr>
          <p:cNvPr id="7" name="Grafik 13"/>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196752"/>
            <a:ext cx="5004048" cy="2490010"/>
          </a:xfrm>
          <a:prstGeom prst="rect">
            <a:avLst/>
          </a:prstGeom>
          <a:noFill/>
          <a:ln>
            <a:noFill/>
          </a:ln>
        </p:spPr>
      </p:pic>
      <p:pic>
        <p:nvPicPr>
          <p:cNvPr id="3" name="Picture 2"/>
          <p:cNvPicPr>
            <a:picLocks noChangeAspect="1"/>
          </p:cNvPicPr>
          <p:nvPr/>
        </p:nvPicPr>
        <p:blipFill>
          <a:blip r:embed="rId4"/>
          <a:stretch>
            <a:fillRect/>
          </a:stretch>
        </p:blipFill>
        <p:spPr>
          <a:xfrm>
            <a:off x="4788024" y="4005064"/>
            <a:ext cx="2065412" cy="2056232"/>
          </a:xfrm>
          <a:prstGeom prst="rect">
            <a:avLst/>
          </a:prstGeom>
        </p:spPr>
      </p:pic>
    </p:spTree>
    <p:extLst>
      <p:ext uri="{BB962C8B-B14F-4D97-AF65-F5344CB8AC3E}">
        <p14:creationId xmlns:p14="http://schemas.microsoft.com/office/powerpoint/2010/main" val="3183895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19055" y="476672"/>
            <a:ext cx="8421688" cy="484269"/>
          </a:xfrm>
        </p:spPr>
        <p:txBody>
          <a:bodyPr>
            <a:noAutofit/>
          </a:bodyPr>
          <a:lstStyle/>
          <a:p>
            <a:pPr algn="l"/>
            <a:r>
              <a:rPr lang="en-US" sz="3200" b="1" dirty="0">
                <a:solidFill>
                  <a:srgbClr val="376092"/>
                </a:solidFill>
                <a:latin typeface="Palatino Linotype"/>
                <a:cs typeface="Palatino Linotype"/>
              </a:rPr>
              <a:t>Irrational exuberance?</a:t>
            </a:r>
            <a:endParaRPr lang="en-US" sz="2800" b="1" dirty="0">
              <a:solidFill>
                <a:srgbClr val="376092"/>
              </a:solidFill>
              <a:latin typeface="Palatino Linotype"/>
              <a:cs typeface="Palatino Linotype"/>
            </a:endParaRPr>
          </a:p>
        </p:txBody>
      </p:sp>
      <p:sp>
        <p:nvSpPr>
          <p:cNvPr id="9" name="TextBox 8"/>
          <p:cNvSpPr txBox="1"/>
          <p:nvPr/>
        </p:nvSpPr>
        <p:spPr>
          <a:xfrm>
            <a:off x="391063" y="1988840"/>
            <a:ext cx="8277672" cy="1661993"/>
          </a:xfrm>
          <a:prstGeom prst="rect">
            <a:avLst/>
          </a:prstGeom>
          <a:noFill/>
        </p:spPr>
        <p:txBody>
          <a:bodyPr wrap="square" rtlCol="0">
            <a:spAutoFit/>
          </a:bodyPr>
          <a:lstStyle/>
          <a:p>
            <a:r>
              <a:rPr lang="en-US" sz="2400" b="1" dirty="0">
                <a:latin typeface="+mj-lt"/>
                <a:cs typeface="Palatino Linotype"/>
              </a:rPr>
              <a:t>“</a:t>
            </a:r>
            <a:r>
              <a:rPr lang="en-US" sz="2400" b="1" i="1" dirty="0">
                <a:latin typeface="+mj-lt"/>
                <a:cs typeface="Palatino Linotype"/>
              </a:rPr>
              <a:t>(Bids) are becoming increasingly divorced from the reality of payments.</a:t>
            </a:r>
            <a:r>
              <a:rPr lang="en-US" sz="2400" b="1" dirty="0">
                <a:latin typeface="+mj-lt"/>
                <a:cs typeface="Palatino Linotype"/>
              </a:rPr>
              <a:t>”</a:t>
            </a:r>
          </a:p>
          <a:p>
            <a:endParaRPr lang="en-US" sz="2000" b="1" dirty="0">
              <a:latin typeface="+mj-lt"/>
              <a:cs typeface="Palatino Linotype"/>
            </a:endParaRPr>
          </a:p>
          <a:p>
            <a:r>
              <a:rPr lang="en-US" sz="2000" b="1" dirty="0">
                <a:latin typeface="+mj-lt"/>
                <a:cs typeface="Palatino Linotype"/>
              </a:rPr>
              <a:t>- Jenny Chase, BNEF </a:t>
            </a:r>
            <a:r>
              <a:rPr lang="en-US" sz="1400" b="1" dirty="0">
                <a:latin typeface="+mj-lt"/>
                <a:cs typeface="Palatino Linotype"/>
                <a:hlinkClick r:id="rId3"/>
              </a:rPr>
              <a:t>https://www.bloomberg.com/news/articles/2017-10-03/saudi-arabia-gets-cheapest-ever-bids-for-solar-power-in-auction</a:t>
            </a:r>
            <a:r>
              <a:rPr lang="en-US" sz="1400" b="1" dirty="0">
                <a:latin typeface="+mj-lt"/>
                <a:cs typeface="Palatino Linotype"/>
              </a:rPr>
              <a:t> </a:t>
            </a:r>
          </a:p>
        </p:txBody>
      </p:sp>
    </p:spTree>
    <p:extLst>
      <p:ext uri="{BB962C8B-B14F-4D97-AF65-F5344CB8AC3E}">
        <p14:creationId xmlns:p14="http://schemas.microsoft.com/office/powerpoint/2010/main" val="295900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18552</TotalTime>
  <Words>667</Words>
  <Application>Microsoft Macintosh PowerPoint</Application>
  <PresentationFormat>On-screen Show (4:3)</PresentationFormat>
  <Paragraphs>87</Paragraphs>
  <Slides>13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Copperplate Gothic Light</vt:lpstr>
      <vt:lpstr>Palatino Linotype</vt:lpstr>
      <vt:lpstr>Wingdings</vt:lpstr>
      <vt:lpstr>Office Theme</vt:lpstr>
      <vt:lpstr>9_Office Theme</vt:lpstr>
      <vt:lpstr>PowerPoint Presentation</vt:lpstr>
      <vt:lpstr>PowerPoint Presentation</vt:lpstr>
      <vt:lpstr>Unsubsidized solar</vt:lpstr>
      <vt:lpstr>Unsubsidized solar</vt:lpstr>
      <vt:lpstr>The downward trend is global</vt:lpstr>
      <vt:lpstr>Unsubsidized wind</vt:lpstr>
      <vt:lpstr>How are such low bids possible?</vt:lpstr>
      <vt:lpstr>How are such low bids possible? (con’t)</vt:lpstr>
      <vt:lpstr>Irrational exuberance?</vt:lpstr>
      <vt:lpstr>PowerPoint Presentation</vt:lpstr>
      <vt:lpstr>PowerPoint Presentation</vt:lpstr>
      <vt:lpstr>PowerPoint Presentation</vt:lpstr>
      <vt:lpstr>Thank you!  Questions?   Toby D. Couture toby@e3analytics.eu  www.e3analytics.eu </vt:lpstr>
    </vt:vector>
  </TitlesOfParts>
  <Company>fred penner's pennitenny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Barker</dc:creator>
  <cp:lastModifiedBy>Toby Couture</cp:lastModifiedBy>
  <cp:revision>1193</cp:revision>
  <cp:lastPrinted>2016-03-30T12:51:44Z</cp:lastPrinted>
  <dcterms:created xsi:type="dcterms:W3CDTF">2010-03-22T15:42:24Z</dcterms:created>
  <dcterms:modified xsi:type="dcterms:W3CDTF">2026-05-08T08:13:24Z</dcterms:modified>
</cp:coreProperties>
</file>