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341" r:id="rId4"/>
    <p:sldId id="355" r:id="rId5"/>
    <p:sldId id="345" r:id="rId6"/>
    <p:sldId id="338" r:id="rId7"/>
    <p:sldId id="360" r:id="rId8"/>
  </p:sldIdLst>
  <p:sldSz cx="9215438" cy="5184775"/>
  <p:notesSz cx="6858000" cy="9144000"/>
  <p:defaultTextStyle>
    <a:defPPr>
      <a:defRPr lang="de-DE"/>
    </a:defPPr>
    <a:lvl1pPr marL="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204" d="100"/>
          <a:sy n="204" d="100"/>
        </p:scale>
        <p:origin x="570" y="162"/>
      </p:cViewPr>
      <p:guideLst>
        <p:guide orient="horz" pos="163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5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fzeilenplatzhalter 1">
            <a:extLst>
              <a:ext uri="{FF2B5EF4-FFF2-40B4-BE49-F238E27FC236}">
                <a16:creationId xmlns:a16="http://schemas.microsoft.com/office/drawing/2014/main" id="{B1C955D4-2D68-4515-9F29-045D02EA15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82496" y="251544"/>
            <a:ext cx="4572000" cy="21600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53EC91C1-14EE-487C-870D-EB1C8583CC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35424" y="8892480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fld id="{D01D0B94-CD56-4DDE-AC14-21022F229665}" type="datetime1">
              <a:rPr lang="de-DE" smtClean="0"/>
              <a:t>12.12.2023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F12C81DC-9ABC-4AFC-9D49-E631F76A85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82496" y="8892504"/>
            <a:ext cx="29718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7D21C880-5AFB-4F69-9787-E76DB9AA66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58416" y="8892504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r>
              <a:rPr lang="de-DE" dirty="0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8FA567A-F1A4-46F2-BAD0-5E454F8A6E62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0"/>
            <a:ext cx="6861600" cy="739329"/>
            <a:chOff x="-11966" y="-1340"/>
            <a:chExt cx="6861600" cy="739329"/>
          </a:xfrm>
        </p:grpSpPr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A975A6C2-0CBA-448E-A796-1A1E37674BC5}"/>
                </a:ext>
              </a:extLst>
            </p:cNvPr>
            <p:cNvCxnSpPr/>
            <p:nvPr/>
          </p:nvCxnSpPr>
          <p:spPr>
            <a:xfrm>
              <a:off x="-11966" y="543849"/>
              <a:ext cx="6861600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B9FDDCC5-CBE4-4F0B-BD61-F0F2A1C60F2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277612" y="-1340"/>
              <a:ext cx="1104108" cy="739329"/>
              <a:chOff x="5277612" y="-1340"/>
              <a:chExt cx="1104108" cy="739329"/>
            </a:xfrm>
          </p:grpSpPr>
          <p:sp>
            <p:nvSpPr>
              <p:cNvPr id="13" name="Rectangle 23">
                <a:extLst>
                  <a:ext uri="{FF2B5EF4-FFF2-40B4-BE49-F238E27FC236}">
                    <a16:creationId xmlns:a16="http://schemas.microsoft.com/office/drawing/2014/main" id="{259A039F-5FD0-47D7-A439-F165FF3B5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7612" y="-1340"/>
                <a:ext cx="1104108" cy="739329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24">
                <a:extLst>
                  <a:ext uri="{FF2B5EF4-FFF2-40B4-BE49-F238E27FC236}">
                    <a16:creationId xmlns:a16="http://schemas.microsoft.com/office/drawing/2014/main" id="{04D43EE7-CF55-4BA3-8353-BA008387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3735" y="246595"/>
                <a:ext cx="216995" cy="186868"/>
              </a:xfrm>
              <a:custGeom>
                <a:avLst/>
                <a:gdLst>
                  <a:gd name="T0" fmla="*/ 0 w 333"/>
                  <a:gd name="T1" fmla="*/ 0 h 287"/>
                  <a:gd name="T2" fmla="*/ 0 w 333"/>
                  <a:gd name="T3" fmla="*/ 162 h 287"/>
                  <a:gd name="T4" fmla="*/ 167 w 333"/>
                  <a:gd name="T5" fmla="*/ 224 h 287"/>
                  <a:gd name="T6" fmla="*/ 235 w 333"/>
                  <a:gd name="T7" fmla="*/ 255 h 287"/>
                  <a:gd name="T8" fmla="*/ 333 w 333"/>
                  <a:gd name="T9" fmla="*/ 162 h 287"/>
                  <a:gd name="T10" fmla="*/ 333 w 333"/>
                  <a:gd name="T11" fmla="*/ 0 h 287"/>
                  <a:gd name="T12" fmla="*/ 274 w 333"/>
                  <a:gd name="T13" fmla="*/ 0 h 287"/>
                  <a:gd name="T14" fmla="*/ 274 w 333"/>
                  <a:gd name="T15" fmla="*/ 163 h 287"/>
                  <a:gd name="T16" fmla="*/ 196 w 333"/>
                  <a:gd name="T17" fmla="*/ 163 h 287"/>
                  <a:gd name="T18" fmla="*/ 196 w 333"/>
                  <a:gd name="T19" fmla="*/ 0 h 287"/>
                  <a:gd name="T20" fmla="*/ 137 w 333"/>
                  <a:gd name="T21" fmla="*/ 0 h 287"/>
                  <a:gd name="T22" fmla="*/ 137 w 333"/>
                  <a:gd name="T23" fmla="*/ 163 h 287"/>
                  <a:gd name="T24" fmla="*/ 98 w 333"/>
                  <a:gd name="T25" fmla="*/ 201 h 287"/>
                  <a:gd name="T26" fmla="*/ 59 w 333"/>
                  <a:gd name="T27" fmla="*/ 163 h 287"/>
                  <a:gd name="T28" fmla="*/ 59 w 333"/>
                  <a:gd name="T29" fmla="*/ 0 h 287"/>
                  <a:gd name="T30" fmla="*/ 0 w 333"/>
                  <a:gd name="T3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3" h="287">
                    <a:moveTo>
                      <a:pt x="0" y="0"/>
                    </a:moveTo>
                    <a:lnTo>
                      <a:pt x="0" y="162"/>
                    </a:lnTo>
                    <a:cubicBezTo>
                      <a:pt x="3" y="248"/>
                      <a:pt x="108" y="287"/>
                      <a:pt x="167" y="224"/>
                    </a:cubicBezTo>
                    <a:cubicBezTo>
                      <a:pt x="184" y="244"/>
                      <a:pt x="209" y="255"/>
                      <a:pt x="235" y="255"/>
                    </a:cubicBezTo>
                    <a:cubicBezTo>
                      <a:pt x="287" y="256"/>
                      <a:pt x="331" y="215"/>
                      <a:pt x="333" y="162"/>
                    </a:cubicBezTo>
                    <a:lnTo>
                      <a:pt x="333" y="0"/>
                    </a:lnTo>
                    <a:lnTo>
                      <a:pt x="274" y="0"/>
                    </a:lnTo>
                    <a:lnTo>
                      <a:pt x="274" y="163"/>
                    </a:lnTo>
                    <a:cubicBezTo>
                      <a:pt x="272" y="213"/>
                      <a:pt x="198" y="213"/>
                      <a:pt x="196" y="163"/>
                    </a:cubicBezTo>
                    <a:lnTo>
                      <a:pt x="196" y="0"/>
                    </a:lnTo>
                    <a:lnTo>
                      <a:pt x="137" y="0"/>
                    </a:lnTo>
                    <a:lnTo>
                      <a:pt x="137" y="163"/>
                    </a:lnTo>
                    <a:cubicBezTo>
                      <a:pt x="137" y="184"/>
                      <a:pt x="119" y="201"/>
                      <a:pt x="98" y="201"/>
                    </a:cubicBezTo>
                    <a:cubicBezTo>
                      <a:pt x="77" y="201"/>
                      <a:pt x="60" y="184"/>
                      <a:pt x="59" y="163"/>
                    </a:cubicBezTo>
                    <a:lnTo>
                      <a:pt x="5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Freeform 25">
                <a:extLst>
                  <a:ext uri="{FF2B5EF4-FFF2-40B4-BE49-F238E27FC236}">
                    <a16:creationId xmlns:a16="http://schemas.microsoft.com/office/drawing/2014/main" id="{65ACBFE5-8EE8-44C0-B1E2-6DBF73845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4425" y="236011"/>
                <a:ext cx="176283" cy="183204"/>
              </a:xfrm>
              <a:custGeom>
                <a:avLst/>
                <a:gdLst>
                  <a:gd name="T0" fmla="*/ 269 w 271"/>
                  <a:gd name="T1" fmla="*/ 157 h 281"/>
                  <a:gd name="T2" fmla="*/ 271 w 271"/>
                  <a:gd name="T3" fmla="*/ 137 h 281"/>
                  <a:gd name="T4" fmla="*/ 153 w 271"/>
                  <a:gd name="T5" fmla="*/ 7 h 281"/>
                  <a:gd name="T6" fmla="*/ 12 w 271"/>
                  <a:gd name="T7" fmla="*/ 113 h 281"/>
                  <a:gd name="T8" fmla="*/ 104 w 271"/>
                  <a:gd name="T9" fmla="*/ 263 h 281"/>
                  <a:gd name="T10" fmla="*/ 262 w 271"/>
                  <a:gd name="T11" fmla="*/ 184 h 281"/>
                  <a:gd name="T12" fmla="*/ 201 w 271"/>
                  <a:gd name="T13" fmla="*/ 184 h 281"/>
                  <a:gd name="T14" fmla="*/ 64 w 271"/>
                  <a:gd name="T15" fmla="*/ 130 h 281"/>
                  <a:gd name="T16" fmla="*/ 209 w 271"/>
                  <a:gd name="T17" fmla="*/ 103 h 281"/>
                  <a:gd name="T18" fmla="*/ 116 w 271"/>
                  <a:gd name="T19" fmla="*/ 103 h 281"/>
                  <a:gd name="T20" fmla="*/ 116 w 271"/>
                  <a:gd name="T21" fmla="*/ 157 h 281"/>
                  <a:gd name="T22" fmla="*/ 269 w 271"/>
                  <a:gd name="T23" fmla="*/ 157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1" h="281">
                    <a:moveTo>
                      <a:pt x="269" y="157"/>
                    </a:moveTo>
                    <a:cubicBezTo>
                      <a:pt x="271" y="150"/>
                      <a:pt x="271" y="144"/>
                      <a:pt x="271" y="137"/>
                    </a:cubicBezTo>
                    <a:cubicBezTo>
                      <a:pt x="271" y="70"/>
                      <a:pt x="220" y="13"/>
                      <a:pt x="153" y="7"/>
                    </a:cubicBezTo>
                    <a:cubicBezTo>
                      <a:pt x="86" y="0"/>
                      <a:pt x="25" y="46"/>
                      <a:pt x="12" y="113"/>
                    </a:cubicBezTo>
                    <a:cubicBezTo>
                      <a:pt x="0" y="179"/>
                      <a:pt x="39" y="244"/>
                      <a:pt x="104" y="263"/>
                    </a:cubicBezTo>
                    <a:cubicBezTo>
                      <a:pt x="169" y="281"/>
                      <a:pt x="238" y="247"/>
                      <a:pt x="262" y="184"/>
                    </a:cubicBezTo>
                    <a:lnTo>
                      <a:pt x="201" y="184"/>
                    </a:lnTo>
                    <a:cubicBezTo>
                      <a:pt x="154" y="245"/>
                      <a:pt x="57" y="206"/>
                      <a:pt x="64" y="130"/>
                    </a:cubicBezTo>
                    <a:cubicBezTo>
                      <a:pt x="72" y="53"/>
                      <a:pt x="175" y="34"/>
                      <a:pt x="209" y="103"/>
                    </a:cubicBezTo>
                    <a:lnTo>
                      <a:pt x="116" y="103"/>
                    </a:lnTo>
                    <a:lnTo>
                      <a:pt x="116" y="157"/>
                    </a:lnTo>
                    <a:lnTo>
                      <a:pt x="269" y="157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Freeform 26">
                <a:extLst>
                  <a:ext uri="{FF2B5EF4-FFF2-40B4-BE49-F238E27FC236}">
                    <a16:creationId xmlns:a16="http://schemas.microsoft.com/office/drawing/2014/main" id="{920383D7-F007-45F9-87FB-1528102E68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28142" y="170057"/>
                <a:ext cx="170176" cy="242643"/>
              </a:xfrm>
              <a:custGeom>
                <a:avLst/>
                <a:gdLst>
                  <a:gd name="T0" fmla="*/ 148 w 261"/>
                  <a:gd name="T1" fmla="*/ 316 h 372"/>
                  <a:gd name="T2" fmla="*/ 130 w 261"/>
                  <a:gd name="T3" fmla="*/ 318 h 372"/>
                  <a:gd name="T4" fmla="*/ 101 w 261"/>
                  <a:gd name="T5" fmla="*/ 312 h 372"/>
                  <a:gd name="T6" fmla="*/ 136 w 261"/>
                  <a:gd name="T7" fmla="*/ 164 h 372"/>
                  <a:gd name="T8" fmla="*/ 148 w 261"/>
                  <a:gd name="T9" fmla="*/ 316 h 372"/>
                  <a:gd name="T10" fmla="*/ 205 w 261"/>
                  <a:gd name="T11" fmla="*/ 0 h 372"/>
                  <a:gd name="T12" fmla="*/ 205 w 261"/>
                  <a:gd name="T13" fmla="*/ 138 h 372"/>
                  <a:gd name="T14" fmla="*/ 130 w 261"/>
                  <a:gd name="T15" fmla="*/ 113 h 372"/>
                  <a:gd name="T16" fmla="*/ 0 w 261"/>
                  <a:gd name="T17" fmla="*/ 242 h 372"/>
                  <a:gd name="T18" fmla="*/ 130 w 261"/>
                  <a:gd name="T19" fmla="*/ 372 h 372"/>
                  <a:gd name="T20" fmla="*/ 205 w 261"/>
                  <a:gd name="T21" fmla="*/ 347 h 372"/>
                  <a:gd name="T22" fmla="*/ 205 w 261"/>
                  <a:gd name="T23" fmla="*/ 369 h 372"/>
                  <a:gd name="T24" fmla="*/ 261 w 261"/>
                  <a:gd name="T25" fmla="*/ 369 h 372"/>
                  <a:gd name="T26" fmla="*/ 261 w 261"/>
                  <a:gd name="T27" fmla="*/ 0 h 372"/>
                  <a:gd name="T28" fmla="*/ 205 w 261"/>
                  <a:gd name="T29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48" y="316"/>
                    </a:moveTo>
                    <a:cubicBezTo>
                      <a:pt x="142" y="318"/>
                      <a:pt x="136" y="318"/>
                      <a:pt x="130" y="318"/>
                    </a:cubicBezTo>
                    <a:cubicBezTo>
                      <a:pt x="120" y="318"/>
                      <a:pt x="110" y="316"/>
                      <a:pt x="101" y="312"/>
                    </a:cubicBezTo>
                    <a:cubicBezTo>
                      <a:pt x="20" y="279"/>
                      <a:pt x="49" y="157"/>
                      <a:pt x="136" y="164"/>
                    </a:cubicBezTo>
                    <a:cubicBezTo>
                      <a:pt x="224" y="171"/>
                      <a:pt x="234" y="296"/>
                      <a:pt x="148" y="316"/>
                    </a:cubicBezTo>
                    <a:moveTo>
                      <a:pt x="205" y="0"/>
                    </a:moveTo>
                    <a:lnTo>
                      <a:pt x="205" y="138"/>
                    </a:lnTo>
                    <a:cubicBezTo>
                      <a:pt x="184" y="122"/>
                      <a:pt x="157" y="113"/>
                      <a:pt x="130" y="113"/>
                    </a:cubicBezTo>
                    <a:cubicBezTo>
                      <a:pt x="59" y="113"/>
                      <a:pt x="0" y="171"/>
                      <a:pt x="0" y="242"/>
                    </a:cubicBezTo>
                    <a:cubicBezTo>
                      <a:pt x="0" y="314"/>
                      <a:pt x="59" y="372"/>
                      <a:pt x="130" y="372"/>
                    </a:cubicBezTo>
                    <a:cubicBezTo>
                      <a:pt x="157" y="372"/>
                      <a:pt x="184" y="363"/>
                      <a:pt x="205" y="347"/>
                    </a:cubicBezTo>
                    <a:lnTo>
                      <a:pt x="205" y="369"/>
                    </a:lnTo>
                    <a:lnTo>
                      <a:pt x="261" y="369"/>
                    </a:lnTo>
                    <a:lnTo>
                      <a:pt x="261" y="0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27">
                <a:extLst>
                  <a:ext uri="{FF2B5EF4-FFF2-40B4-BE49-F238E27FC236}">
                    <a16:creationId xmlns:a16="http://schemas.microsoft.com/office/drawing/2014/main" id="{6D23BEE6-EA51-4DAB-BAFB-4CEB146B44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170057"/>
                <a:ext cx="170176" cy="242643"/>
              </a:xfrm>
              <a:custGeom>
                <a:avLst/>
                <a:gdLst>
                  <a:gd name="T0" fmla="*/ 160 w 261"/>
                  <a:gd name="T1" fmla="*/ 312 h 372"/>
                  <a:gd name="T2" fmla="*/ 131 w 261"/>
                  <a:gd name="T3" fmla="*/ 319 h 372"/>
                  <a:gd name="T4" fmla="*/ 114 w 261"/>
                  <a:gd name="T5" fmla="*/ 316 h 372"/>
                  <a:gd name="T6" fmla="*/ 125 w 261"/>
                  <a:gd name="T7" fmla="*/ 165 h 372"/>
                  <a:gd name="T8" fmla="*/ 160 w 261"/>
                  <a:gd name="T9" fmla="*/ 312 h 372"/>
                  <a:gd name="T10" fmla="*/ 131 w 261"/>
                  <a:gd name="T11" fmla="*/ 113 h 372"/>
                  <a:gd name="T12" fmla="*/ 56 w 261"/>
                  <a:gd name="T13" fmla="*/ 138 h 372"/>
                  <a:gd name="T14" fmla="*/ 56 w 261"/>
                  <a:gd name="T15" fmla="*/ 0 h 372"/>
                  <a:gd name="T16" fmla="*/ 0 w 261"/>
                  <a:gd name="T17" fmla="*/ 0 h 372"/>
                  <a:gd name="T18" fmla="*/ 0 w 261"/>
                  <a:gd name="T19" fmla="*/ 369 h 372"/>
                  <a:gd name="T20" fmla="*/ 56 w 261"/>
                  <a:gd name="T21" fmla="*/ 369 h 372"/>
                  <a:gd name="T22" fmla="*/ 56 w 261"/>
                  <a:gd name="T23" fmla="*/ 347 h 372"/>
                  <a:gd name="T24" fmla="*/ 131 w 261"/>
                  <a:gd name="T25" fmla="*/ 372 h 372"/>
                  <a:gd name="T26" fmla="*/ 261 w 261"/>
                  <a:gd name="T27" fmla="*/ 242 h 372"/>
                  <a:gd name="T28" fmla="*/ 131 w 261"/>
                  <a:gd name="T29" fmla="*/ 113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60" y="312"/>
                    </a:moveTo>
                    <a:cubicBezTo>
                      <a:pt x="151" y="316"/>
                      <a:pt x="141" y="319"/>
                      <a:pt x="131" y="319"/>
                    </a:cubicBezTo>
                    <a:cubicBezTo>
                      <a:pt x="125" y="318"/>
                      <a:pt x="119" y="318"/>
                      <a:pt x="114" y="316"/>
                    </a:cubicBezTo>
                    <a:cubicBezTo>
                      <a:pt x="28" y="296"/>
                      <a:pt x="38" y="172"/>
                      <a:pt x="125" y="165"/>
                    </a:cubicBezTo>
                    <a:cubicBezTo>
                      <a:pt x="212" y="158"/>
                      <a:pt x="241" y="279"/>
                      <a:pt x="160" y="312"/>
                    </a:cubicBezTo>
                    <a:close/>
                    <a:moveTo>
                      <a:pt x="131" y="113"/>
                    </a:moveTo>
                    <a:cubicBezTo>
                      <a:pt x="104" y="113"/>
                      <a:pt x="78" y="122"/>
                      <a:pt x="56" y="138"/>
                    </a:cubicBezTo>
                    <a:lnTo>
                      <a:pt x="56" y="0"/>
                    </a:lnTo>
                    <a:lnTo>
                      <a:pt x="0" y="0"/>
                    </a:lnTo>
                    <a:lnTo>
                      <a:pt x="0" y="369"/>
                    </a:lnTo>
                    <a:lnTo>
                      <a:pt x="56" y="369"/>
                    </a:lnTo>
                    <a:lnTo>
                      <a:pt x="56" y="347"/>
                    </a:lnTo>
                    <a:cubicBezTo>
                      <a:pt x="78" y="363"/>
                      <a:pt x="104" y="372"/>
                      <a:pt x="131" y="372"/>
                    </a:cubicBezTo>
                    <a:cubicBezTo>
                      <a:pt x="203" y="372"/>
                      <a:pt x="261" y="314"/>
                      <a:pt x="261" y="242"/>
                    </a:cubicBezTo>
                    <a:cubicBezTo>
                      <a:pt x="261" y="171"/>
                      <a:pt x="203" y="113"/>
                      <a:pt x="131" y="113"/>
                    </a:cubicBezTo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28">
                <a:extLst>
                  <a:ext uri="{FF2B5EF4-FFF2-40B4-BE49-F238E27FC236}">
                    <a16:creationId xmlns:a16="http://schemas.microsoft.com/office/drawing/2014/main" id="{AD560DDF-FC6B-4E6E-9A19-9354B138DD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495346"/>
                <a:ext cx="762535" cy="71653"/>
              </a:xfrm>
              <a:custGeom>
                <a:avLst/>
                <a:gdLst>
                  <a:gd name="T0" fmla="*/ 43 w 1170"/>
                  <a:gd name="T1" fmla="*/ 53 h 110"/>
                  <a:gd name="T2" fmla="*/ 48 w 1170"/>
                  <a:gd name="T3" fmla="*/ 9 h 110"/>
                  <a:gd name="T4" fmla="*/ 111 w 1170"/>
                  <a:gd name="T5" fmla="*/ 47 h 110"/>
                  <a:gd name="T6" fmla="*/ 61 w 1170"/>
                  <a:gd name="T7" fmla="*/ 29 h 110"/>
                  <a:gd name="T8" fmla="*/ 89 w 1170"/>
                  <a:gd name="T9" fmla="*/ 41 h 110"/>
                  <a:gd name="T10" fmla="*/ 149 w 1170"/>
                  <a:gd name="T11" fmla="*/ 28 h 110"/>
                  <a:gd name="T12" fmla="*/ 150 w 1170"/>
                  <a:gd name="T13" fmla="*/ 75 h 110"/>
                  <a:gd name="T14" fmla="*/ 140 w 1170"/>
                  <a:gd name="T15" fmla="*/ 52 h 110"/>
                  <a:gd name="T16" fmla="*/ 203 w 1170"/>
                  <a:gd name="T17" fmla="*/ 35 h 110"/>
                  <a:gd name="T18" fmla="*/ 187 w 1170"/>
                  <a:gd name="T19" fmla="*/ 86 h 110"/>
                  <a:gd name="T20" fmla="*/ 220 w 1170"/>
                  <a:gd name="T21" fmla="*/ 29 h 110"/>
                  <a:gd name="T22" fmla="*/ 229 w 1170"/>
                  <a:gd name="T23" fmla="*/ 57 h 110"/>
                  <a:gd name="T24" fmla="*/ 264 w 1170"/>
                  <a:gd name="T25" fmla="*/ 91 h 110"/>
                  <a:gd name="T26" fmla="*/ 279 w 1170"/>
                  <a:gd name="T27" fmla="*/ 94 h 110"/>
                  <a:gd name="T28" fmla="*/ 253 w 1170"/>
                  <a:gd name="T29" fmla="*/ 73 h 110"/>
                  <a:gd name="T30" fmla="*/ 312 w 1170"/>
                  <a:gd name="T31" fmla="*/ 10 h 110"/>
                  <a:gd name="T32" fmla="*/ 310 w 1170"/>
                  <a:gd name="T33" fmla="*/ 41 h 110"/>
                  <a:gd name="T34" fmla="*/ 372 w 1170"/>
                  <a:gd name="T35" fmla="*/ 56 h 110"/>
                  <a:gd name="T36" fmla="*/ 371 w 1170"/>
                  <a:gd name="T37" fmla="*/ 69 h 110"/>
                  <a:gd name="T38" fmla="*/ 357 w 1170"/>
                  <a:gd name="T39" fmla="*/ 52 h 110"/>
                  <a:gd name="T40" fmla="*/ 384 w 1170"/>
                  <a:gd name="T41" fmla="*/ 79 h 110"/>
                  <a:gd name="T42" fmla="*/ 500 w 1170"/>
                  <a:gd name="T43" fmla="*/ 46 h 110"/>
                  <a:gd name="T44" fmla="*/ 460 w 1170"/>
                  <a:gd name="T45" fmla="*/ 46 h 110"/>
                  <a:gd name="T46" fmla="*/ 448 w 1170"/>
                  <a:gd name="T47" fmla="*/ 86 h 110"/>
                  <a:gd name="T48" fmla="*/ 488 w 1170"/>
                  <a:gd name="T49" fmla="*/ 86 h 110"/>
                  <a:gd name="T50" fmla="*/ 577 w 1170"/>
                  <a:gd name="T51" fmla="*/ 47 h 110"/>
                  <a:gd name="T52" fmla="*/ 556 w 1170"/>
                  <a:gd name="T53" fmla="*/ 40 h 110"/>
                  <a:gd name="T54" fmla="*/ 548 w 1170"/>
                  <a:gd name="T55" fmla="*/ 87 h 110"/>
                  <a:gd name="T56" fmla="*/ 552 w 1170"/>
                  <a:gd name="T57" fmla="*/ 76 h 110"/>
                  <a:gd name="T58" fmla="*/ 632 w 1170"/>
                  <a:gd name="T59" fmla="*/ 69 h 110"/>
                  <a:gd name="T60" fmla="*/ 629 w 1170"/>
                  <a:gd name="T61" fmla="*/ 31 h 110"/>
                  <a:gd name="T62" fmla="*/ 611 w 1170"/>
                  <a:gd name="T63" fmla="*/ 75 h 110"/>
                  <a:gd name="T64" fmla="*/ 684 w 1170"/>
                  <a:gd name="T65" fmla="*/ 69 h 110"/>
                  <a:gd name="T66" fmla="*/ 680 w 1170"/>
                  <a:gd name="T67" fmla="*/ 31 h 110"/>
                  <a:gd name="T68" fmla="*/ 663 w 1170"/>
                  <a:gd name="T69" fmla="*/ 75 h 110"/>
                  <a:gd name="T70" fmla="*/ 743 w 1170"/>
                  <a:gd name="T71" fmla="*/ 56 h 110"/>
                  <a:gd name="T72" fmla="*/ 741 w 1170"/>
                  <a:gd name="T73" fmla="*/ 70 h 110"/>
                  <a:gd name="T74" fmla="*/ 727 w 1170"/>
                  <a:gd name="T75" fmla="*/ 52 h 110"/>
                  <a:gd name="T76" fmla="*/ 783 w 1170"/>
                  <a:gd name="T77" fmla="*/ 28 h 110"/>
                  <a:gd name="T78" fmla="*/ 756 w 1170"/>
                  <a:gd name="T79" fmla="*/ 43 h 110"/>
                  <a:gd name="T80" fmla="*/ 789 w 1170"/>
                  <a:gd name="T81" fmla="*/ 41 h 110"/>
                  <a:gd name="T82" fmla="*/ 805 w 1170"/>
                  <a:gd name="T83" fmla="*/ 79 h 110"/>
                  <a:gd name="T84" fmla="*/ 843 w 1170"/>
                  <a:gd name="T85" fmla="*/ 9 h 110"/>
                  <a:gd name="T86" fmla="*/ 900 w 1170"/>
                  <a:gd name="T87" fmla="*/ 58 h 110"/>
                  <a:gd name="T88" fmla="*/ 916 w 1170"/>
                  <a:gd name="T89" fmla="*/ 61 h 110"/>
                  <a:gd name="T90" fmla="*/ 924 w 1170"/>
                  <a:gd name="T91" fmla="*/ 39 h 110"/>
                  <a:gd name="T92" fmla="*/ 978 w 1170"/>
                  <a:gd name="T93" fmla="*/ 28 h 110"/>
                  <a:gd name="T94" fmla="*/ 977 w 1170"/>
                  <a:gd name="T95" fmla="*/ 86 h 110"/>
                  <a:gd name="T96" fmla="*/ 990 w 1170"/>
                  <a:gd name="T97" fmla="*/ 75 h 110"/>
                  <a:gd name="T98" fmla="*/ 1075 w 1170"/>
                  <a:gd name="T99" fmla="*/ 56 h 110"/>
                  <a:gd name="T100" fmla="*/ 1073 w 1170"/>
                  <a:gd name="T101" fmla="*/ 70 h 110"/>
                  <a:gd name="T102" fmla="*/ 1060 w 1170"/>
                  <a:gd name="T103" fmla="*/ 52 h 110"/>
                  <a:gd name="T104" fmla="*/ 1138 w 1170"/>
                  <a:gd name="T105" fmla="*/ 47 h 110"/>
                  <a:gd name="T106" fmla="*/ 1088 w 1170"/>
                  <a:gd name="T107" fmla="*/ 29 h 110"/>
                  <a:gd name="T108" fmla="*/ 1116 w 1170"/>
                  <a:gd name="T109" fmla="*/ 41 h 110"/>
                  <a:gd name="T110" fmla="*/ 1160 w 1170"/>
                  <a:gd name="T111" fmla="*/ 7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70" h="110">
                    <a:moveTo>
                      <a:pt x="49" y="86"/>
                    </a:moveTo>
                    <a:lnTo>
                      <a:pt x="49" y="72"/>
                    </a:lnTo>
                    <a:lnTo>
                      <a:pt x="16" y="72"/>
                    </a:lnTo>
                    <a:lnTo>
                      <a:pt x="16" y="53"/>
                    </a:lnTo>
                    <a:lnTo>
                      <a:pt x="43" y="53"/>
                    </a:lnTo>
                    <a:lnTo>
                      <a:pt x="43" y="39"/>
                    </a:lnTo>
                    <a:lnTo>
                      <a:pt x="16" y="39"/>
                    </a:lnTo>
                    <a:lnTo>
                      <a:pt x="16" y="22"/>
                    </a:lnTo>
                    <a:lnTo>
                      <a:pt x="47" y="22"/>
                    </a:lnTo>
                    <a:lnTo>
                      <a:pt x="48" y="9"/>
                    </a:lnTo>
                    <a:lnTo>
                      <a:pt x="0" y="9"/>
                    </a:lnTo>
                    <a:lnTo>
                      <a:pt x="0" y="86"/>
                    </a:lnTo>
                    <a:lnTo>
                      <a:pt x="49" y="86"/>
                    </a:lnTo>
                    <a:close/>
                    <a:moveTo>
                      <a:pt x="111" y="86"/>
                    </a:moveTo>
                    <a:lnTo>
                      <a:pt x="111" y="47"/>
                    </a:lnTo>
                    <a:cubicBezTo>
                      <a:pt x="111" y="42"/>
                      <a:pt x="110" y="38"/>
                      <a:pt x="108" y="34"/>
                    </a:cubicBezTo>
                    <a:cubicBezTo>
                      <a:pt x="105" y="30"/>
                      <a:pt x="100" y="27"/>
                      <a:pt x="94" y="28"/>
                    </a:cubicBezTo>
                    <a:cubicBezTo>
                      <a:pt x="88" y="29"/>
                      <a:pt x="81" y="32"/>
                      <a:pt x="76" y="37"/>
                    </a:cubicBezTo>
                    <a:cubicBezTo>
                      <a:pt x="76" y="34"/>
                      <a:pt x="76" y="32"/>
                      <a:pt x="75" y="29"/>
                    </a:cubicBezTo>
                    <a:lnTo>
                      <a:pt x="61" y="29"/>
                    </a:lnTo>
                    <a:cubicBezTo>
                      <a:pt x="61" y="29"/>
                      <a:pt x="62" y="36"/>
                      <a:pt x="62" y="43"/>
                    </a:cubicBezTo>
                    <a:lnTo>
                      <a:pt x="62" y="86"/>
                    </a:lnTo>
                    <a:lnTo>
                      <a:pt x="77" y="86"/>
                    </a:lnTo>
                    <a:lnTo>
                      <a:pt x="77" y="47"/>
                    </a:lnTo>
                    <a:cubicBezTo>
                      <a:pt x="80" y="44"/>
                      <a:pt x="84" y="42"/>
                      <a:pt x="89" y="41"/>
                    </a:cubicBezTo>
                    <a:cubicBezTo>
                      <a:pt x="93" y="41"/>
                      <a:pt x="96" y="42"/>
                      <a:pt x="96" y="48"/>
                    </a:cubicBezTo>
                    <a:lnTo>
                      <a:pt x="96" y="86"/>
                    </a:lnTo>
                    <a:lnTo>
                      <a:pt x="111" y="86"/>
                    </a:lnTo>
                    <a:close/>
                    <a:moveTo>
                      <a:pt x="173" y="56"/>
                    </a:moveTo>
                    <a:cubicBezTo>
                      <a:pt x="173" y="43"/>
                      <a:pt x="168" y="28"/>
                      <a:pt x="149" y="28"/>
                    </a:cubicBezTo>
                    <a:cubicBezTo>
                      <a:pt x="132" y="28"/>
                      <a:pt x="124" y="42"/>
                      <a:pt x="124" y="58"/>
                    </a:cubicBezTo>
                    <a:cubicBezTo>
                      <a:pt x="124" y="68"/>
                      <a:pt x="127" y="87"/>
                      <a:pt x="148" y="87"/>
                    </a:cubicBezTo>
                    <a:cubicBezTo>
                      <a:pt x="156" y="87"/>
                      <a:pt x="165" y="85"/>
                      <a:pt x="172" y="81"/>
                    </a:cubicBezTo>
                    <a:lnTo>
                      <a:pt x="172" y="70"/>
                    </a:lnTo>
                    <a:cubicBezTo>
                      <a:pt x="165" y="73"/>
                      <a:pt x="158" y="75"/>
                      <a:pt x="150" y="75"/>
                    </a:cubicBezTo>
                    <a:cubicBezTo>
                      <a:pt x="144" y="75"/>
                      <a:pt x="140" y="71"/>
                      <a:pt x="140" y="61"/>
                    </a:cubicBezTo>
                    <a:lnTo>
                      <a:pt x="173" y="61"/>
                    </a:lnTo>
                    <a:cubicBezTo>
                      <a:pt x="173" y="61"/>
                      <a:pt x="173" y="57"/>
                      <a:pt x="173" y="56"/>
                    </a:cubicBezTo>
                    <a:moveTo>
                      <a:pt x="158" y="52"/>
                    </a:moveTo>
                    <a:lnTo>
                      <a:pt x="140" y="52"/>
                    </a:lnTo>
                    <a:cubicBezTo>
                      <a:pt x="140" y="47"/>
                      <a:pt x="142" y="39"/>
                      <a:pt x="149" y="39"/>
                    </a:cubicBezTo>
                    <a:cubicBezTo>
                      <a:pt x="157" y="39"/>
                      <a:pt x="158" y="47"/>
                      <a:pt x="158" y="52"/>
                    </a:cubicBezTo>
                    <a:moveTo>
                      <a:pt x="220" y="29"/>
                    </a:moveTo>
                    <a:cubicBezTo>
                      <a:pt x="220" y="29"/>
                      <a:pt x="220" y="28"/>
                      <a:pt x="214" y="28"/>
                    </a:cubicBezTo>
                    <a:cubicBezTo>
                      <a:pt x="209" y="29"/>
                      <a:pt x="205" y="31"/>
                      <a:pt x="203" y="35"/>
                    </a:cubicBezTo>
                    <a:cubicBezTo>
                      <a:pt x="202" y="35"/>
                      <a:pt x="202" y="35"/>
                      <a:pt x="202" y="36"/>
                    </a:cubicBezTo>
                    <a:cubicBezTo>
                      <a:pt x="202" y="33"/>
                      <a:pt x="201" y="31"/>
                      <a:pt x="201" y="29"/>
                    </a:cubicBezTo>
                    <a:lnTo>
                      <a:pt x="186" y="29"/>
                    </a:lnTo>
                    <a:cubicBezTo>
                      <a:pt x="187" y="34"/>
                      <a:pt x="187" y="38"/>
                      <a:pt x="187" y="43"/>
                    </a:cubicBezTo>
                    <a:lnTo>
                      <a:pt x="187" y="86"/>
                    </a:lnTo>
                    <a:lnTo>
                      <a:pt x="202" y="86"/>
                    </a:lnTo>
                    <a:lnTo>
                      <a:pt x="202" y="46"/>
                    </a:lnTo>
                    <a:cubicBezTo>
                      <a:pt x="205" y="43"/>
                      <a:pt x="208" y="41"/>
                      <a:pt x="212" y="41"/>
                    </a:cubicBezTo>
                    <a:cubicBezTo>
                      <a:pt x="214" y="41"/>
                      <a:pt x="217" y="41"/>
                      <a:pt x="219" y="41"/>
                    </a:cubicBezTo>
                    <a:lnTo>
                      <a:pt x="220" y="29"/>
                    </a:lnTo>
                    <a:close/>
                    <a:moveTo>
                      <a:pt x="281" y="29"/>
                    </a:moveTo>
                    <a:lnTo>
                      <a:pt x="266" y="29"/>
                    </a:lnTo>
                    <a:cubicBezTo>
                      <a:pt x="266" y="30"/>
                      <a:pt x="266" y="31"/>
                      <a:pt x="266" y="33"/>
                    </a:cubicBezTo>
                    <a:cubicBezTo>
                      <a:pt x="262" y="30"/>
                      <a:pt x="257" y="28"/>
                      <a:pt x="252" y="28"/>
                    </a:cubicBezTo>
                    <a:cubicBezTo>
                      <a:pt x="236" y="28"/>
                      <a:pt x="229" y="40"/>
                      <a:pt x="229" y="57"/>
                    </a:cubicBezTo>
                    <a:cubicBezTo>
                      <a:pt x="229" y="68"/>
                      <a:pt x="232" y="86"/>
                      <a:pt x="249" y="86"/>
                    </a:cubicBezTo>
                    <a:cubicBezTo>
                      <a:pt x="255" y="86"/>
                      <a:pt x="261" y="83"/>
                      <a:pt x="265" y="78"/>
                    </a:cubicBezTo>
                    <a:cubicBezTo>
                      <a:pt x="265" y="78"/>
                      <a:pt x="265" y="82"/>
                      <a:pt x="265" y="83"/>
                    </a:cubicBezTo>
                    <a:lnTo>
                      <a:pt x="265" y="87"/>
                    </a:lnTo>
                    <a:cubicBezTo>
                      <a:pt x="265" y="88"/>
                      <a:pt x="264" y="90"/>
                      <a:pt x="264" y="91"/>
                    </a:cubicBezTo>
                    <a:cubicBezTo>
                      <a:pt x="263" y="95"/>
                      <a:pt x="260" y="97"/>
                      <a:pt x="254" y="97"/>
                    </a:cubicBezTo>
                    <a:cubicBezTo>
                      <a:pt x="246" y="97"/>
                      <a:pt x="239" y="95"/>
                      <a:pt x="232" y="92"/>
                    </a:cubicBezTo>
                    <a:lnTo>
                      <a:pt x="231" y="106"/>
                    </a:lnTo>
                    <a:cubicBezTo>
                      <a:pt x="238" y="109"/>
                      <a:pt x="246" y="110"/>
                      <a:pt x="254" y="110"/>
                    </a:cubicBezTo>
                    <a:cubicBezTo>
                      <a:pt x="268" y="110"/>
                      <a:pt x="277" y="105"/>
                      <a:pt x="279" y="94"/>
                    </a:cubicBezTo>
                    <a:cubicBezTo>
                      <a:pt x="280" y="91"/>
                      <a:pt x="280" y="88"/>
                      <a:pt x="280" y="85"/>
                    </a:cubicBezTo>
                    <a:lnTo>
                      <a:pt x="280" y="43"/>
                    </a:lnTo>
                    <a:cubicBezTo>
                      <a:pt x="280" y="36"/>
                      <a:pt x="281" y="29"/>
                      <a:pt x="281" y="29"/>
                    </a:cubicBezTo>
                    <a:moveTo>
                      <a:pt x="265" y="67"/>
                    </a:moveTo>
                    <a:cubicBezTo>
                      <a:pt x="262" y="71"/>
                      <a:pt x="258" y="73"/>
                      <a:pt x="253" y="73"/>
                    </a:cubicBezTo>
                    <a:cubicBezTo>
                      <a:pt x="246" y="73"/>
                      <a:pt x="244" y="63"/>
                      <a:pt x="244" y="57"/>
                    </a:cubicBezTo>
                    <a:cubicBezTo>
                      <a:pt x="244" y="51"/>
                      <a:pt x="245" y="40"/>
                      <a:pt x="254" y="40"/>
                    </a:cubicBezTo>
                    <a:cubicBezTo>
                      <a:pt x="258" y="40"/>
                      <a:pt x="261" y="41"/>
                      <a:pt x="265" y="43"/>
                    </a:cubicBezTo>
                    <a:lnTo>
                      <a:pt x="265" y="67"/>
                    </a:lnTo>
                    <a:close/>
                    <a:moveTo>
                      <a:pt x="312" y="10"/>
                    </a:moveTo>
                    <a:cubicBezTo>
                      <a:pt x="312" y="5"/>
                      <a:pt x="308" y="0"/>
                      <a:pt x="302" y="0"/>
                    </a:cubicBezTo>
                    <a:cubicBezTo>
                      <a:pt x="290" y="0"/>
                      <a:pt x="290" y="19"/>
                      <a:pt x="302" y="19"/>
                    </a:cubicBezTo>
                    <a:cubicBezTo>
                      <a:pt x="307" y="19"/>
                      <a:pt x="312" y="15"/>
                      <a:pt x="312" y="10"/>
                    </a:cubicBezTo>
                    <a:close/>
                    <a:moveTo>
                      <a:pt x="310" y="86"/>
                    </a:moveTo>
                    <a:lnTo>
                      <a:pt x="310" y="41"/>
                    </a:lnTo>
                    <a:cubicBezTo>
                      <a:pt x="310" y="37"/>
                      <a:pt x="310" y="33"/>
                      <a:pt x="309" y="29"/>
                    </a:cubicBezTo>
                    <a:lnTo>
                      <a:pt x="295" y="29"/>
                    </a:lnTo>
                    <a:lnTo>
                      <a:pt x="295" y="86"/>
                    </a:lnTo>
                    <a:lnTo>
                      <a:pt x="310" y="86"/>
                    </a:lnTo>
                    <a:close/>
                    <a:moveTo>
                      <a:pt x="372" y="56"/>
                    </a:moveTo>
                    <a:cubicBezTo>
                      <a:pt x="372" y="43"/>
                      <a:pt x="367" y="28"/>
                      <a:pt x="348" y="28"/>
                    </a:cubicBezTo>
                    <a:cubicBezTo>
                      <a:pt x="331" y="28"/>
                      <a:pt x="323" y="42"/>
                      <a:pt x="323" y="58"/>
                    </a:cubicBezTo>
                    <a:cubicBezTo>
                      <a:pt x="323" y="68"/>
                      <a:pt x="326" y="87"/>
                      <a:pt x="347" y="87"/>
                    </a:cubicBezTo>
                    <a:cubicBezTo>
                      <a:pt x="355" y="87"/>
                      <a:pt x="364" y="85"/>
                      <a:pt x="371" y="81"/>
                    </a:cubicBezTo>
                    <a:lnTo>
                      <a:pt x="371" y="69"/>
                    </a:lnTo>
                    <a:cubicBezTo>
                      <a:pt x="364" y="73"/>
                      <a:pt x="357" y="75"/>
                      <a:pt x="349" y="75"/>
                    </a:cubicBezTo>
                    <a:cubicBezTo>
                      <a:pt x="342" y="75"/>
                      <a:pt x="339" y="71"/>
                      <a:pt x="339" y="61"/>
                    </a:cubicBezTo>
                    <a:lnTo>
                      <a:pt x="372" y="61"/>
                    </a:lnTo>
                    <a:cubicBezTo>
                      <a:pt x="372" y="61"/>
                      <a:pt x="372" y="57"/>
                      <a:pt x="372" y="56"/>
                    </a:cubicBezTo>
                    <a:moveTo>
                      <a:pt x="357" y="52"/>
                    </a:moveTo>
                    <a:lnTo>
                      <a:pt x="339" y="52"/>
                    </a:lnTo>
                    <a:cubicBezTo>
                      <a:pt x="339" y="47"/>
                      <a:pt x="341" y="39"/>
                      <a:pt x="348" y="39"/>
                    </a:cubicBezTo>
                    <a:cubicBezTo>
                      <a:pt x="356" y="39"/>
                      <a:pt x="357" y="47"/>
                      <a:pt x="357" y="52"/>
                    </a:cubicBezTo>
                    <a:moveTo>
                      <a:pt x="403" y="79"/>
                    </a:moveTo>
                    <a:cubicBezTo>
                      <a:pt x="402" y="67"/>
                      <a:pt x="385" y="67"/>
                      <a:pt x="384" y="79"/>
                    </a:cubicBezTo>
                    <a:cubicBezTo>
                      <a:pt x="384" y="84"/>
                      <a:pt x="388" y="88"/>
                      <a:pt x="394" y="87"/>
                    </a:cubicBezTo>
                    <a:cubicBezTo>
                      <a:pt x="399" y="88"/>
                      <a:pt x="403" y="84"/>
                      <a:pt x="403" y="79"/>
                    </a:cubicBezTo>
                    <a:close/>
                    <a:moveTo>
                      <a:pt x="525" y="10"/>
                    </a:moveTo>
                    <a:lnTo>
                      <a:pt x="509" y="9"/>
                    </a:lnTo>
                    <a:lnTo>
                      <a:pt x="500" y="46"/>
                    </a:lnTo>
                    <a:cubicBezTo>
                      <a:pt x="499" y="52"/>
                      <a:pt x="497" y="63"/>
                      <a:pt x="497" y="65"/>
                    </a:cubicBezTo>
                    <a:cubicBezTo>
                      <a:pt x="496" y="63"/>
                      <a:pt x="494" y="52"/>
                      <a:pt x="493" y="46"/>
                    </a:cubicBezTo>
                    <a:lnTo>
                      <a:pt x="485" y="9"/>
                    </a:lnTo>
                    <a:lnTo>
                      <a:pt x="468" y="9"/>
                    </a:lnTo>
                    <a:lnTo>
                      <a:pt x="460" y="46"/>
                    </a:lnTo>
                    <a:cubicBezTo>
                      <a:pt x="458" y="52"/>
                      <a:pt x="457" y="62"/>
                      <a:pt x="456" y="65"/>
                    </a:cubicBezTo>
                    <a:cubicBezTo>
                      <a:pt x="456" y="62"/>
                      <a:pt x="454" y="52"/>
                      <a:pt x="453" y="46"/>
                    </a:cubicBezTo>
                    <a:lnTo>
                      <a:pt x="444" y="8"/>
                    </a:lnTo>
                    <a:lnTo>
                      <a:pt x="427" y="9"/>
                    </a:lnTo>
                    <a:lnTo>
                      <a:pt x="448" y="86"/>
                    </a:lnTo>
                    <a:lnTo>
                      <a:pt x="464" y="86"/>
                    </a:lnTo>
                    <a:lnTo>
                      <a:pt x="472" y="51"/>
                    </a:lnTo>
                    <a:cubicBezTo>
                      <a:pt x="473" y="45"/>
                      <a:pt x="476" y="31"/>
                      <a:pt x="476" y="31"/>
                    </a:cubicBezTo>
                    <a:cubicBezTo>
                      <a:pt x="476" y="31"/>
                      <a:pt x="479" y="45"/>
                      <a:pt x="480" y="51"/>
                    </a:cubicBezTo>
                    <a:lnTo>
                      <a:pt x="488" y="86"/>
                    </a:lnTo>
                    <a:lnTo>
                      <a:pt x="505" y="86"/>
                    </a:lnTo>
                    <a:lnTo>
                      <a:pt x="525" y="10"/>
                    </a:lnTo>
                    <a:close/>
                    <a:moveTo>
                      <a:pt x="578" y="86"/>
                    </a:moveTo>
                    <a:cubicBezTo>
                      <a:pt x="578" y="82"/>
                      <a:pt x="577" y="78"/>
                      <a:pt x="577" y="74"/>
                    </a:cubicBezTo>
                    <a:lnTo>
                      <a:pt x="577" y="47"/>
                    </a:lnTo>
                    <a:cubicBezTo>
                      <a:pt x="578" y="42"/>
                      <a:pt x="577" y="37"/>
                      <a:pt x="574" y="33"/>
                    </a:cubicBezTo>
                    <a:cubicBezTo>
                      <a:pt x="570" y="29"/>
                      <a:pt x="564" y="27"/>
                      <a:pt x="559" y="28"/>
                    </a:cubicBezTo>
                    <a:cubicBezTo>
                      <a:pt x="551" y="28"/>
                      <a:pt x="543" y="30"/>
                      <a:pt x="535" y="33"/>
                    </a:cubicBezTo>
                    <a:lnTo>
                      <a:pt x="536" y="45"/>
                    </a:lnTo>
                    <a:cubicBezTo>
                      <a:pt x="542" y="42"/>
                      <a:pt x="549" y="40"/>
                      <a:pt x="556" y="40"/>
                    </a:cubicBezTo>
                    <a:cubicBezTo>
                      <a:pt x="561" y="40"/>
                      <a:pt x="562" y="42"/>
                      <a:pt x="562" y="46"/>
                    </a:cubicBezTo>
                    <a:lnTo>
                      <a:pt x="562" y="52"/>
                    </a:lnTo>
                    <a:cubicBezTo>
                      <a:pt x="553" y="52"/>
                      <a:pt x="545" y="54"/>
                      <a:pt x="537" y="58"/>
                    </a:cubicBezTo>
                    <a:cubicBezTo>
                      <a:pt x="533" y="61"/>
                      <a:pt x="531" y="65"/>
                      <a:pt x="532" y="70"/>
                    </a:cubicBezTo>
                    <a:cubicBezTo>
                      <a:pt x="531" y="79"/>
                      <a:pt x="538" y="87"/>
                      <a:pt x="548" y="87"/>
                    </a:cubicBezTo>
                    <a:cubicBezTo>
                      <a:pt x="553" y="87"/>
                      <a:pt x="559" y="84"/>
                      <a:pt x="563" y="81"/>
                    </a:cubicBezTo>
                    <a:cubicBezTo>
                      <a:pt x="563" y="82"/>
                      <a:pt x="563" y="84"/>
                      <a:pt x="564" y="86"/>
                    </a:cubicBezTo>
                    <a:lnTo>
                      <a:pt x="578" y="86"/>
                    </a:lnTo>
                    <a:close/>
                    <a:moveTo>
                      <a:pt x="562" y="71"/>
                    </a:moveTo>
                    <a:cubicBezTo>
                      <a:pt x="559" y="74"/>
                      <a:pt x="556" y="75"/>
                      <a:pt x="552" y="76"/>
                    </a:cubicBezTo>
                    <a:cubicBezTo>
                      <a:pt x="548" y="76"/>
                      <a:pt x="547" y="72"/>
                      <a:pt x="547" y="69"/>
                    </a:cubicBezTo>
                    <a:cubicBezTo>
                      <a:pt x="547" y="67"/>
                      <a:pt x="547" y="65"/>
                      <a:pt x="549" y="64"/>
                    </a:cubicBezTo>
                    <a:cubicBezTo>
                      <a:pt x="553" y="62"/>
                      <a:pt x="557" y="60"/>
                      <a:pt x="562" y="61"/>
                    </a:cubicBezTo>
                    <a:lnTo>
                      <a:pt x="562" y="71"/>
                    </a:lnTo>
                    <a:close/>
                    <a:moveTo>
                      <a:pt x="632" y="69"/>
                    </a:moveTo>
                    <a:cubicBezTo>
                      <a:pt x="632" y="55"/>
                      <a:pt x="619" y="53"/>
                      <a:pt x="610" y="49"/>
                    </a:cubicBezTo>
                    <a:cubicBezTo>
                      <a:pt x="608" y="48"/>
                      <a:pt x="606" y="47"/>
                      <a:pt x="606" y="44"/>
                    </a:cubicBezTo>
                    <a:cubicBezTo>
                      <a:pt x="606" y="42"/>
                      <a:pt x="607" y="40"/>
                      <a:pt x="611" y="40"/>
                    </a:cubicBezTo>
                    <a:cubicBezTo>
                      <a:pt x="617" y="40"/>
                      <a:pt x="623" y="41"/>
                      <a:pt x="628" y="44"/>
                    </a:cubicBezTo>
                    <a:lnTo>
                      <a:pt x="629" y="31"/>
                    </a:lnTo>
                    <a:cubicBezTo>
                      <a:pt x="623" y="29"/>
                      <a:pt x="618" y="28"/>
                      <a:pt x="612" y="28"/>
                    </a:cubicBezTo>
                    <a:cubicBezTo>
                      <a:pt x="601" y="27"/>
                      <a:pt x="591" y="35"/>
                      <a:pt x="591" y="46"/>
                    </a:cubicBezTo>
                    <a:cubicBezTo>
                      <a:pt x="591" y="58"/>
                      <a:pt x="604" y="61"/>
                      <a:pt x="612" y="65"/>
                    </a:cubicBezTo>
                    <a:cubicBezTo>
                      <a:pt x="615" y="66"/>
                      <a:pt x="617" y="67"/>
                      <a:pt x="617" y="70"/>
                    </a:cubicBezTo>
                    <a:cubicBezTo>
                      <a:pt x="617" y="73"/>
                      <a:pt x="615" y="75"/>
                      <a:pt x="611" y="75"/>
                    </a:cubicBezTo>
                    <a:cubicBezTo>
                      <a:pt x="604" y="74"/>
                      <a:pt x="597" y="72"/>
                      <a:pt x="591" y="69"/>
                    </a:cubicBezTo>
                    <a:lnTo>
                      <a:pt x="590" y="83"/>
                    </a:lnTo>
                    <a:cubicBezTo>
                      <a:pt x="597" y="86"/>
                      <a:pt x="604" y="87"/>
                      <a:pt x="611" y="88"/>
                    </a:cubicBezTo>
                    <a:cubicBezTo>
                      <a:pt x="622" y="89"/>
                      <a:pt x="632" y="80"/>
                      <a:pt x="632" y="69"/>
                    </a:cubicBezTo>
                    <a:moveTo>
                      <a:pt x="684" y="69"/>
                    </a:moveTo>
                    <a:cubicBezTo>
                      <a:pt x="684" y="55"/>
                      <a:pt x="671" y="53"/>
                      <a:pt x="661" y="49"/>
                    </a:cubicBezTo>
                    <a:cubicBezTo>
                      <a:pt x="659" y="48"/>
                      <a:pt x="657" y="47"/>
                      <a:pt x="657" y="45"/>
                    </a:cubicBezTo>
                    <a:cubicBezTo>
                      <a:pt x="657" y="43"/>
                      <a:pt x="659" y="40"/>
                      <a:pt x="663" y="40"/>
                    </a:cubicBezTo>
                    <a:cubicBezTo>
                      <a:pt x="669" y="40"/>
                      <a:pt x="674" y="42"/>
                      <a:pt x="680" y="44"/>
                    </a:cubicBezTo>
                    <a:lnTo>
                      <a:pt x="680" y="31"/>
                    </a:lnTo>
                    <a:cubicBezTo>
                      <a:pt x="675" y="29"/>
                      <a:pt x="669" y="28"/>
                      <a:pt x="663" y="28"/>
                    </a:cubicBezTo>
                    <a:cubicBezTo>
                      <a:pt x="652" y="27"/>
                      <a:pt x="643" y="35"/>
                      <a:pt x="642" y="46"/>
                    </a:cubicBezTo>
                    <a:cubicBezTo>
                      <a:pt x="642" y="58"/>
                      <a:pt x="655" y="61"/>
                      <a:pt x="664" y="65"/>
                    </a:cubicBezTo>
                    <a:cubicBezTo>
                      <a:pt x="667" y="66"/>
                      <a:pt x="669" y="67"/>
                      <a:pt x="669" y="70"/>
                    </a:cubicBezTo>
                    <a:cubicBezTo>
                      <a:pt x="669" y="73"/>
                      <a:pt x="666" y="75"/>
                      <a:pt x="663" y="75"/>
                    </a:cubicBezTo>
                    <a:cubicBezTo>
                      <a:pt x="656" y="74"/>
                      <a:pt x="649" y="72"/>
                      <a:pt x="643" y="69"/>
                    </a:cubicBezTo>
                    <a:lnTo>
                      <a:pt x="642" y="83"/>
                    </a:lnTo>
                    <a:cubicBezTo>
                      <a:pt x="648" y="86"/>
                      <a:pt x="655" y="87"/>
                      <a:pt x="662" y="88"/>
                    </a:cubicBezTo>
                    <a:cubicBezTo>
                      <a:pt x="673" y="89"/>
                      <a:pt x="683" y="80"/>
                      <a:pt x="684" y="69"/>
                    </a:cubicBezTo>
                    <a:moveTo>
                      <a:pt x="743" y="56"/>
                    </a:moveTo>
                    <a:cubicBezTo>
                      <a:pt x="743" y="43"/>
                      <a:pt x="737" y="28"/>
                      <a:pt x="718" y="28"/>
                    </a:cubicBezTo>
                    <a:cubicBezTo>
                      <a:pt x="701" y="28"/>
                      <a:pt x="693" y="43"/>
                      <a:pt x="693" y="58"/>
                    </a:cubicBezTo>
                    <a:cubicBezTo>
                      <a:pt x="693" y="68"/>
                      <a:pt x="697" y="87"/>
                      <a:pt x="717" y="87"/>
                    </a:cubicBezTo>
                    <a:cubicBezTo>
                      <a:pt x="726" y="88"/>
                      <a:pt x="734" y="86"/>
                      <a:pt x="742" y="81"/>
                    </a:cubicBezTo>
                    <a:lnTo>
                      <a:pt x="741" y="70"/>
                    </a:lnTo>
                    <a:cubicBezTo>
                      <a:pt x="734" y="73"/>
                      <a:pt x="727" y="75"/>
                      <a:pt x="720" y="76"/>
                    </a:cubicBezTo>
                    <a:cubicBezTo>
                      <a:pt x="713" y="76"/>
                      <a:pt x="709" y="71"/>
                      <a:pt x="709" y="61"/>
                    </a:cubicBezTo>
                    <a:lnTo>
                      <a:pt x="742" y="61"/>
                    </a:lnTo>
                    <a:cubicBezTo>
                      <a:pt x="742" y="61"/>
                      <a:pt x="743" y="57"/>
                      <a:pt x="743" y="56"/>
                    </a:cubicBezTo>
                    <a:moveTo>
                      <a:pt x="727" y="52"/>
                    </a:moveTo>
                    <a:lnTo>
                      <a:pt x="710" y="52"/>
                    </a:lnTo>
                    <a:cubicBezTo>
                      <a:pt x="710" y="47"/>
                      <a:pt x="711" y="39"/>
                      <a:pt x="718" y="39"/>
                    </a:cubicBezTo>
                    <a:cubicBezTo>
                      <a:pt x="726" y="39"/>
                      <a:pt x="727" y="47"/>
                      <a:pt x="727" y="52"/>
                    </a:cubicBezTo>
                    <a:close/>
                    <a:moveTo>
                      <a:pt x="790" y="29"/>
                    </a:moveTo>
                    <a:cubicBezTo>
                      <a:pt x="790" y="29"/>
                      <a:pt x="789" y="28"/>
                      <a:pt x="783" y="28"/>
                    </a:cubicBezTo>
                    <a:cubicBezTo>
                      <a:pt x="779" y="29"/>
                      <a:pt x="775" y="31"/>
                      <a:pt x="772" y="35"/>
                    </a:cubicBezTo>
                    <a:cubicBezTo>
                      <a:pt x="772" y="35"/>
                      <a:pt x="771" y="35"/>
                      <a:pt x="771" y="36"/>
                    </a:cubicBezTo>
                    <a:cubicBezTo>
                      <a:pt x="771" y="34"/>
                      <a:pt x="771" y="31"/>
                      <a:pt x="770" y="29"/>
                    </a:cubicBezTo>
                    <a:lnTo>
                      <a:pt x="756" y="29"/>
                    </a:lnTo>
                    <a:cubicBezTo>
                      <a:pt x="756" y="34"/>
                      <a:pt x="756" y="38"/>
                      <a:pt x="756" y="43"/>
                    </a:cubicBezTo>
                    <a:lnTo>
                      <a:pt x="756" y="86"/>
                    </a:lnTo>
                    <a:lnTo>
                      <a:pt x="772" y="86"/>
                    </a:lnTo>
                    <a:lnTo>
                      <a:pt x="772" y="46"/>
                    </a:lnTo>
                    <a:cubicBezTo>
                      <a:pt x="774" y="43"/>
                      <a:pt x="777" y="42"/>
                      <a:pt x="781" y="41"/>
                    </a:cubicBezTo>
                    <a:cubicBezTo>
                      <a:pt x="784" y="41"/>
                      <a:pt x="786" y="41"/>
                      <a:pt x="789" y="41"/>
                    </a:cubicBezTo>
                    <a:lnTo>
                      <a:pt x="790" y="29"/>
                    </a:lnTo>
                    <a:close/>
                    <a:moveTo>
                      <a:pt x="805" y="79"/>
                    </a:moveTo>
                    <a:cubicBezTo>
                      <a:pt x="804" y="67"/>
                      <a:pt x="787" y="67"/>
                      <a:pt x="786" y="79"/>
                    </a:cubicBezTo>
                    <a:cubicBezTo>
                      <a:pt x="786" y="84"/>
                      <a:pt x="790" y="88"/>
                      <a:pt x="796" y="88"/>
                    </a:cubicBezTo>
                    <a:cubicBezTo>
                      <a:pt x="801" y="88"/>
                      <a:pt x="805" y="84"/>
                      <a:pt x="805" y="79"/>
                    </a:cubicBezTo>
                    <a:moveTo>
                      <a:pt x="891" y="86"/>
                    </a:moveTo>
                    <a:lnTo>
                      <a:pt x="891" y="72"/>
                    </a:lnTo>
                    <a:lnTo>
                      <a:pt x="859" y="72"/>
                    </a:lnTo>
                    <a:lnTo>
                      <a:pt x="859" y="9"/>
                    </a:lnTo>
                    <a:lnTo>
                      <a:pt x="843" y="9"/>
                    </a:lnTo>
                    <a:lnTo>
                      <a:pt x="843" y="86"/>
                    </a:lnTo>
                    <a:lnTo>
                      <a:pt x="891" y="86"/>
                    </a:lnTo>
                    <a:close/>
                    <a:moveTo>
                      <a:pt x="949" y="56"/>
                    </a:moveTo>
                    <a:cubicBezTo>
                      <a:pt x="949" y="43"/>
                      <a:pt x="944" y="28"/>
                      <a:pt x="924" y="28"/>
                    </a:cubicBezTo>
                    <a:cubicBezTo>
                      <a:pt x="907" y="28"/>
                      <a:pt x="900" y="43"/>
                      <a:pt x="900" y="58"/>
                    </a:cubicBezTo>
                    <a:cubicBezTo>
                      <a:pt x="900" y="68"/>
                      <a:pt x="903" y="87"/>
                      <a:pt x="923" y="87"/>
                    </a:cubicBezTo>
                    <a:cubicBezTo>
                      <a:pt x="932" y="88"/>
                      <a:pt x="940" y="86"/>
                      <a:pt x="948" y="81"/>
                    </a:cubicBezTo>
                    <a:lnTo>
                      <a:pt x="947" y="70"/>
                    </a:lnTo>
                    <a:cubicBezTo>
                      <a:pt x="941" y="73"/>
                      <a:pt x="933" y="75"/>
                      <a:pt x="926" y="76"/>
                    </a:cubicBezTo>
                    <a:cubicBezTo>
                      <a:pt x="919" y="76"/>
                      <a:pt x="916" y="71"/>
                      <a:pt x="916" y="61"/>
                    </a:cubicBezTo>
                    <a:lnTo>
                      <a:pt x="949" y="61"/>
                    </a:lnTo>
                    <a:cubicBezTo>
                      <a:pt x="949" y="61"/>
                      <a:pt x="949" y="57"/>
                      <a:pt x="949" y="56"/>
                    </a:cubicBezTo>
                    <a:moveTo>
                      <a:pt x="933" y="52"/>
                    </a:moveTo>
                    <a:lnTo>
                      <a:pt x="916" y="52"/>
                    </a:lnTo>
                    <a:cubicBezTo>
                      <a:pt x="916" y="47"/>
                      <a:pt x="917" y="39"/>
                      <a:pt x="924" y="39"/>
                    </a:cubicBezTo>
                    <a:cubicBezTo>
                      <a:pt x="932" y="39"/>
                      <a:pt x="933" y="47"/>
                      <a:pt x="933" y="52"/>
                    </a:cubicBezTo>
                    <a:close/>
                    <a:moveTo>
                      <a:pt x="1015" y="57"/>
                    </a:moveTo>
                    <a:cubicBezTo>
                      <a:pt x="1015" y="46"/>
                      <a:pt x="1012" y="28"/>
                      <a:pt x="993" y="28"/>
                    </a:cubicBezTo>
                    <a:cubicBezTo>
                      <a:pt x="988" y="28"/>
                      <a:pt x="982" y="30"/>
                      <a:pt x="978" y="34"/>
                    </a:cubicBezTo>
                    <a:cubicBezTo>
                      <a:pt x="978" y="34"/>
                      <a:pt x="978" y="30"/>
                      <a:pt x="978" y="28"/>
                    </a:cubicBezTo>
                    <a:lnTo>
                      <a:pt x="978" y="3"/>
                    </a:lnTo>
                    <a:lnTo>
                      <a:pt x="963" y="4"/>
                    </a:lnTo>
                    <a:lnTo>
                      <a:pt x="963" y="74"/>
                    </a:lnTo>
                    <a:cubicBezTo>
                      <a:pt x="963" y="78"/>
                      <a:pt x="962" y="82"/>
                      <a:pt x="962" y="86"/>
                    </a:cubicBezTo>
                    <a:lnTo>
                      <a:pt x="977" y="86"/>
                    </a:lnTo>
                    <a:cubicBezTo>
                      <a:pt x="977" y="85"/>
                      <a:pt x="977" y="83"/>
                      <a:pt x="977" y="82"/>
                    </a:cubicBezTo>
                    <a:cubicBezTo>
                      <a:pt x="982" y="85"/>
                      <a:pt x="987" y="87"/>
                      <a:pt x="993" y="87"/>
                    </a:cubicBezTo>
                    <a:cubicBezTo>
                      <a:pt x="1007" y="87"/>
                      <a:pt x="1015" y="74"/>
                      <a:pt x="1015" y="57"/>
                    </a:cubicBezTo>
                    <a:moveTo>
                      <a:pt x="999" y="57"/>
                    </a:moveTo>
                    <a:cubicBezTo>
                      <a:pt x="999" y="70"/>
                      <a:pt x="994" y="75"/>
                      <a:pt x="990" y="75"/>
                    </a:cubicBezTo>
                    <a:cubicBezTo>
                      <a:pt x="986" y="75"/>
                      <a:pt x="982" y="73"/>
                      <a:pt x="978" y="71"/>
                    </a:cubicBezTo>
                    <a:lnTo>
                      <a:pt x="978" y="45"/>
                    </a:lnTo>
                    <a:cubicBezTo>
                      <a:pt x="982" y="42"/>
                      <a:pt x="986" y="40"/>
                      <a:pt x="990" y="40"/>
                    </a:cubicBezTo>
                    <a:cubicBezTo>
                      <a:pt x="998" y="40"/>
                      <a:pt x="999" y="51"/>
                      <a:pt x="999" y="57"/>
                    </a:cubicBezTo>
                    <a:moveTo>
                      <a:pt x="1075" y="56"/>
                    </a:moveTo>
                    <a:cubicBezTo>
                      <a:pt x="1075" y="43"/>
                      <a:pt x="1070" y="28"/>
                      <a:pt x="1050" y="28"/>
                    </a:cubicBezTo>
                    <a:cubicBezTo>
                      <a:pt x="1033" y="28"/>
                      <a:pt x="1026" y="43"/>
                      <a:pt x="1026" y="58"/>
                    </a:cubicBezTo>
                    <a:cubicBezTo>
                      <a:pt x="1026" y="68"/>
                      <a:pt x="1029" y="87"/>
                      <a:pt x="1049" y="87"/>
                    </a:cubicBezTo>
                    <a:cubicBezTo>
                      <a:pt x="1058" y="88"/>
                      <a:pt x="1066" y="86"/>
                      <a:pt x="1074" y="81"/>
                    </a:cubicBezTo>
                    <a:lnTo>
                      <a:pt x="1073" y="70"/>
                    </a:lnTo>
                    <a:cubicBezTo>
                      <a:pt x="1067" y="73"/>
                      <a:pt x="1059" y="75"/>
                      <a:pt x="1052" y="76"/>
                    </a:cubicBezTo>
                    <a:cubicBezTo>
                      <a:pt x="1045" y="76"/>
                      <a:pt x="1042" y="71"/>
                      <a:pt x="1042" y="61"/>
                    </a:cubicBezTo>
                    <a:lnTo>
                      <a:pt x="1075" y="61"/>
                    </a:lnTo>
                    <a:cubicBezTo>
                      <a:pt x="1075" y="61"/>
                      <a:pt x="1075" y="57"/>
                      <a:pt x="1075" y="56"/>
                    </a:cubicBezTo>
                    <a:moveTo>
                      <a:pt x="1060" y="52"/>
                    </a:moveTo>
                    <a:lnTo>
                      <a:pt x="1042" y="52"/>
                    </a:lnTo>
                    <a:cubicBezTo>
                      <a:pt x="1042" y="47"/>
                      <a:pt x="1043" y="39"/>
                      <a:pt x="1050" y="39"/>
                    </a:cubicBezTo>
                    <a:cubicBezTo>
                      <a:pt x="1058" y="39"/>
                      <a:pt x="1060" y="47"/>
                      <a:pt x="1060" y="52"/>
                    </a:cubicBezTo>
                    <a:close/>
                    <a:moveTo>
                      <a:pt x="1138" y="86"/>
                    </a:moveTo>
                    <a:lnTo>
                      <a:pt x="1138" y="47"/>
                    </a:lnTo>
                    <a:cubicBezTo>
                      <a:pt x="1139" y="42"/>
                      <a:pt x="1138" y="38"/>
                      <a:pt x="1135" y="34"/>
                    </a:cubicBezTo>
                    <a:cubicBezTo>
                      <a:pt x="1132" y="30"/>
                      <a:pt x="1127" y="27"/>
                      <a:pt x="1121" y="28"/>
                    </a:cubicBezTo>
                    <a:cubicBezTo>
                      <a:pt x="1115" y="29"/>
                      <a:pt x="1108" y="32"/>
                      <a:pt x="1103" y="37"/>
                    </a:cubicBezTo>
                    <a:cubicBezTo>
                      <a:pt x="1103" y="34"/>
                      <a:pt x="1103" y="32"/>
                      <a:pt x="1102" y="29"/>
                    </a:cubicBezTo>
                    <a:lnTo>
                      <a:pt x="1088" y="29"/>
                    </a:lnTo>
                    <a:cubicBezTo>
                      <a:pt x="1088" y="29"/>
                      <a:pt x="1089" y="36"/>
                      <a:pt x="1089" y="43"/>
                    </a:cubicBezTo>
                    <a:lnTo>
                      <a:pt x="1089" y="86"/>
                    </a:lnTo>
                    <a:lnTo>
                      <a:pt x="1104" y="86"/>
                    </a:lnTo>
                    <a:lnTo>
                      <a:pt x="1104" y="48"/>
                    </a:lnTo>
                    <a:cubicBezTo>
                      <a:pt x="1107" y="44"/>
                      <a:pt x="1112" y="42"/>
                      <a:pt x="1116" y="41"/>
                    </a:cubicBezTo>
                    <a:cubicBezTo>
                      <a:pt x="1120" y="41"/>
                      <a:pt x="1123" y="42"/>
                      <a:pt x="1123" y="48"/>
                    </a:cubicBezTo>
                    <a:lnTo>
                      <a:pt x="1123" y="86"/>
                    </a:lnTo>
                    <a:lnTo>
                      <a:pt x="1138" y="86"/>
                    </a:lnTo>
                    <a:close/>
                    <a:moveTo>
                      <a:pt x="1170" y="79"/>
                    </a:moveTo>
                    <a:cubicBezTo>
                      <a:pt x="1170" y="74"/>
                      <a:pt x="1165" y="70"/>
                      <a:pt x="1160" y="70"/>
                    </a:cubicBezTo>
                    <a:cubicBezTo>
                      <a:pt x="1155" y="70"/>
                      <a:pt x="1151" y="74"/>
                      <a:pt x="1151" y="79"/>
                    </a:cubicBezTo>
                    <a:cubicBezTo>
                      <a:pt x="1151" y="84"/>
                      <a:pt x="1155" y="88"/>
                      <a:pt x="1160" y="88"/>
                    </a:cubicBezTo>
                    <a:cubicBezTo>
                      <a:pt x="1165" y="88"/>
                      <a:pt x="1170" y="84"/>
                      <a:pt x="1170" y="79"/>
                    </a:cubicBezTo>
                    <a:close/>
                  </a:path>
                </a:pathLst>
              </a:custGeom>
              <a:solidFill>
                <a:srgbClr val="57687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6939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bildplatzhalter 3">
            <a:extLst>
              <a:ext uri="{FF2B5EF4-FFF2-40B4-BE49-F238E27FC236}">
                <a16:creationId xmlns:a16="http://schemas.microsoft.com/office/drawing/2014/main" id="{51E4F40E-0654-4FAB-9FDD-139A768D05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13184" y="829175"/>
            <a:ext cx="3456000" cy="1944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9" name="Notizenplatzhalter 4">
            <a:extLst>
              <a:ext uri="{FF2B5EF4-FFF2-40B4-BE49-F238E27FC236}">
                <a16:creationId xmlns:a16="http://schemas.microsoft.com/office/drawing/2014/main" id="{35AF475C-9DAE-4F9D-8B16-53B17069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6836" y="3071333"/>
            <a:ext cx="5976000" cy="5544000"/>
          </a:xfrm>
          <a:prstGeom prst="rect">
            <a:avLst/>
          </a:prstGeom>
          <a:noFill/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Kopfzeilenplatzhalter 1">
            <a:extLst>
              <a:ext uri="{FF2B5EF4-FFF2-40B4-BE49-F238E27FC236}">
                <a16:creationId xmlns:a16="http://schemas.microsoft.com/office/drawing/2014/main" id="{EE96D575-2731-48B5-856B-1F801AD6B7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3184" y="251544"/>
            <a:ext cx="4572000" cy="216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2E0A825E-744F-4B1D-B2D3-0698C18B93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4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13CFB984-871E-48FF-94A6-13D149CBAFF5}" type="datetime1">
              <a:rPr lang="de-DE" smtClean="0"/>
              <a:t>12.12.2023</a:t>
            </a:fld>
            <a:endParaRPr lang="de-DE"/>
          </a:p>
        </p:txBody>
      </p:sp>
      <p:sp>
        <p:nvSpPr>
          <p:cNvPr id="12" name="Fußzeilenplatzhalter 5">
            <a:extLst>
              <a:ext uri="{FF2B5EF4-FFF2-40B4-BE49-F238E27FC236}">
                <a16:creationId xmlns:a16="http://schemas.microsoft.com/office/drawing/2014/main" id="{FDDF738C-3551-4DAB-AE86-53A8EE605C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503238" y="8892076"/>
            <a:ext cx="29718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© BDEW e.V. | Bundesverband der Energie- und Wasserwirtschaft </a:t>
            </a:r>
          </a:p>
        </p:txBody>
      </p:sp>
      <p:sp>
        <p:nvSpPr>
          <p:cNvPr id="13" name="Foliennummernplatzhalter 6">
            <a:extLst>
              <a:ext uri="{FF2B5EF4-FFF2-40B4-BE49-F238E27FC236}">
                <a16:creationId xmlns:a16="http://schemas.microsoft.com/office/drawing/2014/main" id="{EC0FB421-FFC9-4275-867E-4FAF9DF0E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6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66601FD-528B-45EB-8AE5-02A378DBA802}"/>
              </a:ext>
            </a:extLst>
          </p:cNvPr>
          <p:cNvCxnSpPr/>
          <p:nvPr/>
        </p:nvCxnSpPr>
        <p:spPr>
          <a:xfrm>
            <a:off x="0" y="545189"/>
            <a:ext cx="68616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E3232490-A574-43F3-8B03-4079A9FE93C4}"/>
              </a:ext>
            </a:extLst>
          </p:cNvPr>
          <p:cNvGrpSpPr>
            <a:grpSpLocks noChangeAspect="1"/>
          </p:cNvGrpSpPr>
          <p:nvPr/>
        </p:nvGrpSpPr>
        <p:grpSpPr>
          <a:xfrm>
            <a:off x="5376666" y="0"/>
            <a:ext cx="1104108" cy="739329"/>
            <a:chOff x="5277612" y="-1340"/>
            <a:chExt cx="1104108" cy="739329"/>
          </a:xfrm>
        </p:grpSpPr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4B27EC9B-CDA3-4FD7-832D-98F12E646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7612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24">
              <a:extLst>
                <a:ext uri="{FF2B5EF4-FFF2-40B4-BE49-F238E27FC236}">
                  <a16:creationId xmlns:a16="http://schemas.microsoft.com/office/drawing/2014/main" id="{7EEDE243-359D-4164-9216-663073BC5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3735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25">
              <a:extLst>
                <a:ext uri="{FF2B5EF4-FFF2-40B4-BE49-F238E27FC236}">
                  <a16:creationId xmlns:a16="http://schemas.microsoft.com/office/drawing/2014/main" id="{517DA62B-180F-4E43-98A2-67C5BFCBB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4425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793B4FAE-8BA2-482D-9F1D-A6E7C3E934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8142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40B018AB-9020-43A8-831B-FCC180A508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CBE3A827-CBCF-43B0-88AA-7D2629E75D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2" name="Foliennummernplatzhalter 6">
            <a:extLst>
              <a:ext uri="{FF2B5EF4-FFF2-40B4-BE49-F238E27FC236}">
                <a16:creationId xmlns:a16="http://schemas.microsoft.com/office/drawing/2014/main" id="{972408B9-09A5-4BD3-BE46-FDA5C286A27C}"/>
              </a:ext>
            </a:extLst>
          </p:cNvPr>
          <p:cNvSpPr txBox="1">
            <a:spLocks/>
          </p:cNvSpPr>
          <p:nvPr/>
        </p:nvSpPr>
        <p:spPr>
          <a:xfrm>
            <a:off x="4077072" y="2557175"/>
            <a:ext cx="72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91195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59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9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679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8239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2798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358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1918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6478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>
                <a:solidFill>
                  <a:schemeClr val="bg1"/>
                </a:solidFill>
              </a:rPr>
              <a:t>Folie </a:t>
            </a:r>
            <a:fld id="{6D4C9060-DEFA-4A83-8BDF-49E32732D5D6}" type="slidenum">
              <a:rPr lang="de-DE" smtClean="0">
                <a:solidFill>
                  <a:schemeClr val="bg1"/>
                </a:solidFill>
              </a:rPr>
              <a:pPr algn="l"/>
              <a:t>‹Nr.›</a:t>
            </a:fld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1248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12763" y="828675"/>
            <a:ext cx="3455987" cy="1944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Eine von uns in Auftrag gegebene Metastudie, die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Klimaneutralitäts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- und Potenzialstudien Dritter analysiert, zeigt, dass die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für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Klimaneutralität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und Resilienz erforderlichen Mengen an Wasserstoff aller Voraussicht nach in ausreichendem Maße und zu vertretbaren Kosten bereitgestellt werden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können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. </a:t>
            </a:r>
          </a:p>
          <a:p>
            <a:endParaRPr lang="de-DE" sz="1200" dirty="0"/>
          </a:p>
          <a:p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Demnach ist im Jahr 2030 mit der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Verfügbarkeit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von 207 bis 599 TWh neuer Gase (Biomethan und Wasserstoff aus Importen und heimischer Erzeugung) zu rechnen, im Jahr 2045 mit der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Verfügbarkeit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von 631 bis 1.029 TWh. Die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Kostenschätzungen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(erwartete Gestehungskosten)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für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neue Gase liegen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für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2030 zwischen 37,5 und 134 EUR/MWh, </a:t>
            </a:r>
            <a:r>
              <a:rPr lang="de-DE" sz="1000" b="0" dirty="0" err="1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für</a:t>
            </a:r>
            <a:r>
              <a:rPr lang="de-DE" sz="1000" b="0" dirty="0">
                <a:solidFill>
                  <a:srgbClr val="262626"/>
                </a:solidFill>
                <a:effectLst/>
                <a:latin typeface="Ubuntu" panose="020B0604030602030204" pitchFamily="34" charset="0"/>
              </a:rPr>
              <a:t> 2045 zwischen 36 und 93 EUR/MWh. </a:t>
            </a:r>
          </a:p>
          <a:p>
            <a:endParaRPr lang="de-DE" sz="1000" b="0" dirty="0">
              <a:solidFill>
                <a:srgbClr val="262626"/>
              </a:solidFill>
              <a:effectLst/>
              <a:latin typeface="Ubuntu" panose="020B0604030602030204" pitchFamily="34" charset="0"/>
            </a:endParaRPr>
          </a:p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DE"/>
              <a:t>Autor | Präsentationstitel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DFF42EC-430C-4CD5-A5DC-E5A6E3C2C616}" type="datetime1">
              <a:rPr lang="de-DE" smtClean="0"/>
              <a:t>12.12.2023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6617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6075" y="900113"/>
            <a:ext cx="3749675" cy="21113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DE"/>
              <a:t>Autor | Präsentationstitel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B84FE60-46EE-4972-B5E5-A8D07EC7C8B4}" type="datetime1">
              <a:rPr lang="de-DE" smtClean="0"/>
              <a:t>12.12.2023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7136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6075" y="900113"/>
            <a:ext cx="3749675" cy="21113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DE"/>
              <a:t>Autor | Präsentationstitel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F61A5B8-4D09-4070-A370-732C87589BD9}" type="datetime1">
              <a:rPr lang="de-DE" smtClean="0"/>
              <a:t>12.12.2023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629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6075" y="900113"/>
            <a:ext cx="3749675" cy="21113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911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/>
              <a:t>Ein Verständnis für die Phasen des Hochlaufs ist wichtig, um </a:t>
            </a:r>
            <a:r>
              <a:rPr lang="de-DE" sz="1000" b="1" dirty="0"/>
              <a:t>zielgerichtet Anreiz- und Förderinstrumente </a:t>
            </a:r>
            <a:r>
              <a:rPr lang="de-DE" sz="1000" dirty="0"/>
              <a:t>so auszugestalten, dass sie </a:t>
            </a:r>
            <a:r>
              <a:rPr lang="de-DE" sz="1000" b="1" dirty="0"/>
              <a:t>adaptierbar an die Phasen </a:t>
            </a:r>
            <a:r>
              <a:rPr lang="de-DE" sz="1000" dirty="0"/>
              <a:t>sind und gleichzeitig </a:t>
            </a:r>
            <a:r>
              <a:rPr lang="de-DE" sz="1000" b="1" dirty="0"/>
              <a:t>beschleunigend</a:t>
            </a:r>
            <a:r>
              <a:rPr lang="de-DE" sz="1000" dirty="0"/>
              <a:t> wirken. </a:t>
            </a:r>
          </a:p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DE"/>
              <a:t>Autor | Präsentationstitel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57A4B26-F567-4585-A639-FB8E176C3A8E}" type="datetime1">
              <a:rPr lang="de-DE" smtClean="0"/>
              <a:t>12.12.2023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510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448371"/>
            <a:ext cx="6480719" cy="1224144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17CD9BC7-37D0-4A0E-8FB2-9BCBCFBC5EF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1540F4D0-AD26-4735-85E9-D32DE2B02D2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56D0F867-9788-47F3-A179-72ADC6D2F0AF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0" name="Freeform 38">
                <a:extLst>
                  <a:ext uri="{FF2B5EF4-FFF2-40B4-BE49-F238E27FC236}">
                    <a16:creationId xmlns:a16="http://schemas.microsoft.com/office/drawing/2014/main" id="{309168E1-DA15-4F73-BE20-CEAC7655EB4C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1" name="Freeform 39">
                <a:extLst>
                  <a:ext uri="{FF2B5EF4-FFF2-40B4-BE49-F238E27FC236}">
                    <a16:creationId xmlns:a16="http://schemas.microsoft.com/office/drawing/2014/main" id="{51711CB5-FDD0-45BA-AF04-A449C06413E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9" name="Freeform 40">
                <a:extLst>
                  <a:ext uri="{FF2B5EF4-FFF2-40B4-BE49-F238E27FC236}">
                    <a16:creationId xmlns:a16="http://schemas.microsoft.com/office/drawing/2014/main" id="{B674A5F6-C446-4850-91C4-4386313632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0" name="Freeform 41">
                <a:extLst>
                  <a:ext uri="{FF2B5EF4-FFF2-40B4-BE49-F238E27FC236}">
                    <a16:creationId xmlns:a16="http://schemas.microsoft.com/office/drawing/2014/main" id="{1DEBB3CE-6DB7-4BD1-9115-2ADBF8BA7FC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1" name="Freeform 42">
                <a:extLst>
                  <a:ext uri="{FF2B5EF4-FFF2-40B4-BE49-F238E27FC236}">
                    <a16:creationId xmlns:a16="http://schemas.microsoft.com/office/drawing/2014/main" id="{398B1686-5CFD-4572-9AC3-C1BC150D359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4" name="Rechteck 23">
            <a:extLst>
              <a:ext uri="{FF2B5EF4-FFF2-40B4-BE49-F238E27FC236}">
                <a16:creationId xmlns:a16="http://schemas.microsoft.com/office/drawing/2014/main" id="{2EE0F0D4-6685-4EBF-BDDE-F1F07A75E28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00F04ABD-AB70-43C7-8E1E-84E50CA7E4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17.10.2023</a:t>
            </a:r>
            <a:endParaRPr lang="de-DE" noProof="0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64754258-9DA9-4222-904E-38F8917A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93129" y="2329202"/>
            <a:ext cx="4711057" cy="129070"/>
          </a:xfrm>
        </p:spPr>
        <p:txBody>
          <a:bodyPr/>
          <a:lstStyle/>
          <a:p>
            <a:r>
              <a:rPr lang="de-DE" noProof="0"/>
              <a:t>Fachtagung H2 – von der Fiktion zum Geschäftsmodell</a:t>
            </a:r>
            <a:endParaRPr lang="de-DE" noProof="0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D596DB13-F412-4D9A-B389-421D1181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215" y="496656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89168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  <p15:guide id="3" pos="4354">
          <p15:clr>
            <a:srgbClr val="FBAE40"/>
          </p15:clr>
        </p15:guide>
        <p15:guide id="4" orient="horz" pos="285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30B11-90C1-48B5-A47B-C6C1867A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BBAA8B-5A9A-4984-A4EC-9CDEF82C883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7B639A-AFF6-4EDB-99AE-23678F46D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900303E-28C7-4FC4-AF8B-D64370D1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7EEE5B8C-0EC7-4871-80F8-5DCAB8D1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E16A24A-9139-4FF6-986E-80EA8546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39793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7DB84-1C76-4167-A28D-AD10C28D4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DB10FA-C3B7-4C1C-B1C4-F19374D00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DE0DD5-8E4C-4F57-8A9C-9B3B37C6F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98EEC750-0B2F-488E-9088-8FF75E3F9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3F30E6A8-BBE1-47A0-80EF-02DC869E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3F6B8303-2540-4DAE-BF26-C7B544AA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43109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2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70E73-7B77-4078-A382-0C38BC2C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14319D-3A73-4DDF-ADE3-85B9FB5376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736D84-618E-496A-AC3D-E2A92EFA1FC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BD211A-3457-4834-84A1-AE172669D601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32345" y="3528789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801DFD5D-D5EC-4A24-BE5F-48A5500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2C41F924-1E8F-4D53-86CA-BC874913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BFFEC7D3-E135-4302-A206-2D371365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934398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D6122-9C49-4329-B4B5-6F4F6028E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63E382-756A-44AF-86F7-F7E4606D4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9C7164-EA5E-4BD4-8F63-A774048A1426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B3F3531-153E-412B-A2C2-22CBB0989746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751735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7991A111-EF73-4046-A40F-93F22DC6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7CD87D2F-C9B2-46E6-B99C-2FB5729E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C5254AC-3CE8-4B54-9ECD-D09902342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6399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, zwei Inhalte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6D3C2-FE42-433A-9008-EF24A5F6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13FA7A-E881-42F5-92F1-92C549E369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255" y="1800299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71D891-307D-499C-811E-856AA16698A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31453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625E5A9-BCAC-4FCB-93D6-30B8E48B481D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2BF21BBF-C9FB-4867-B3D2-9D0B5440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DF6D0EBA-AD7F-49CD-B148-48B841A3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EA375505-4158-43A4-9442-7ED07FE1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314453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485CA-1478-439A-A4E7-B336017DFAB7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151A88-096E-42BD-AA5A-19671CAD70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ECC308-A649-4266-B1C6-4C9B6FA73A69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93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85A12CD-4454-4B4E-B18F-179F5C24486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3125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3D2CAA-22E9-4F5F-8A11-4A4908853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173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2FE41DB-56D6-4293-B48C-45816137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2F570F22-1430-4D12-9F56-7879F909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3923EF9-E923-4428-928A-FA602A25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625091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(ganzsei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E7B8209-2A83-4F31-8D75-7F62DE28F3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9215438" cy="5184775"/>
          </a:xfrm>
          <a:solidFill>
            <a:srgbClr val="C20000"/>
          </a:solidFill>
        </p:spPr>
        <p:txBody>
          <a:bodyPr lIns="6408000" tIns="720000" rIns="576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360000" indent="0">
              <a:buNone/>
              <a:defRPr sz="2600" b="1">
                <a:solidFill>
                  <a:schemeClr val="tx1"/>
                </a:solidFill>
              </a:defRPr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524620A-E9D6-4F69-BD6E-074EC76BE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215438" cy="5184775"/>
          </a:xfrm>
          <a:custGeom>
            <a:avLst/>
            <a:gdLst>
              <a:gd name="connsiteX0" fmla="*/ 6192183 w 9215438"/>
              <a:gd name="connsiteY0" fmla="*/ 576163 h 5184775"/>
              <a:gd name="connsiteX1" fmla="*/ 6192183 w 9215438"/>
              <a:gd name="connsiteY1" fmla="*/ 3024163 h 5184775"/>
              <a:gd name="connsiteX2" fmla="*/ 8784183 w 9215438"/>
              <a:gd name="connsiteY2" fmla="*/ 3024163 h 5184775"/>
              <a:gd name="connsiteX3" fmla="*/ 8784183 w 9215438"/>
              <a:gd name="connsiteY3" fmla="*/ 576163 h 5184775"/>
              <a:gd name="connsiteX4" fmla="*/ 0 w 9215438"/>
              <a:gd name="connsiteY4" fmla="*/ 0 h 5184775"/>
              <a:gd name="connsiteX5" fmla="*/ 9215438 w 9215438"/>
              <a:gd name="connsiteY5" fmla="*/ 0 h 5184775"/>
              <a:gd name="connsiteX6" fmla="*/ 9215438 w 9215438"/>
              <a:gd name="connsiteY6" fmla="*/ 5184775 h 5184775"/>
              <a:gd name="connsiteX7" fmla="*/ 0 w 9215438"/>
              <a:gd name="connsiteY7" fmla="*/ 5184775 h 51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5184775">
                <a:moveTo>
                  <a:pt x="6192183" y="576163"/>
                </a:moveTo>
                <a:lnTo>
                  <a:pt x="6192183" y="3024163"/>
                </a:lnTo>
                <a:lnTo>
                  <a:pt x="8784183" y="3024163"/>
                </a:lnTo>
                <a:lnTo>
                  <a:pt x="8784183" y="576163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5184775"/>
                </a:lnTo>
                <a:lnTo>
                  <a:pt x="0" y="51847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576000"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D84E6C9-2B27-49BB-99EE-018CF284E6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4824651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B9FA5F2F-29BA-42B5-B323-CC6F9941277E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 rot="16200000">
            <a:off x="-359093" y="4661350"/>
            <a:ext cx="504000" cy="144000"/>
          </a:xfrm>
        </p:spPr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ABF5829D-B1D3-4290-A36F-E11F4AABC14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 rot="16200000">
            <a:off x="-2249093" y="2066675"/>
            <a:ext cx="4284000" cy="144000"/>
          </a:xfrm>
        </p:spPr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C699A843-664C-4B65-A0E7-48FEDD0D13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 rot="16200000">
            <a:off x="-215093" y="431667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55414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spaltig 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0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4" y="863600"/>
            <a:ext cx="5472063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482165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reispaltig 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2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60B593F-2A8C-4E25-8364-AD550B5127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9189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333164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großforma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F248B8E-B4D4-46D8-BAEC-058D25486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800" y="863600"/>
            <a:ext cx="8351838" cy="4105275"/>
          </a:xfrm>
          <a:solidFill>
            <a:srgbClr val="C00000"/>
          </a:solidFill>
        </p:spPr>
        <p:txBody>
          <a:bodyPr lIns="576000" tIns="576000" rIns="5544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149302-2969-427D-9DD1-3435C239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9BEBE89-7CC6-4CBB-8D89-9C2B984FB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9A05AF-1D58-4CE6-BC08-E67A601E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C7DD8A94-ECE8-4F6E-A93B-DA44BB13FA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1800" y="863600"/>
            <a:ext cx="8351838" cy="4105275"/>
          </a:xfrm>
          <a:custGeom>
            <a:avLst/>
            <a:gdLst>
              <a:gd name="connsiteX0" fmla="*/ 359783 w 8351838"/>
              <a:gd name="connsiteY0" fmla="*/ 432643 h 4105275"/>
              <a:gd name="connsiteX1" fmla="*/ 359783 w 8351838"/>
              <a:gd name="connsiteY1" fmla="*/ 2880643 h 4105275"/>
              <a:gd name="connsiteX2" fmla="*/ 2951783 w 8351838"/>
              <a:gd name="connsiteY2" fmla="*/ 2880643 h 4105275"/>
              <a:gd name="connsiteX3" fmla="*/ 2951783 w 8351838"/>
              <a:gd name="connsiteY3" fmla="*/ 432643 h 4105275"/>
              <a:gd name="connsiteX4" fmla="*/ 0 w 8351838"/>
              <a:gd name="connsiteY4" fmla="*/ 0 h 4105275"/>
              <a:gd name="connsiteX5" fmla="*/ 8351838 w 8351838"/>
              <a:gd name="connsiteY5" fmla="*/ 0 h 4105275"/>
              <a:gd name="connsiteX6" fmla="*/ 8351838 w 8351838"/>
              <a:gd name="connsiteY6" fmla="*/ 4105275 h 4105275"/>
              <a:gd name="connsiteX7" fmla="*/ 0 w 8351838"/>
              <a:gd name="connsiteY7" fmla="*/ 4105275 h 410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51838" h="4105275">
                <a:moveTo>
                  <a:pt x="359783" y="432643"/>
                </a:moveTo>
                <a:lnTo>
                  <a:pt x="359783" y="2880643"/>
                </a:lnTo>
                <a:lnTo>
                  <a:pt x="2951783" y="2880643"/>
                </a:lnTo>
                <a:lnTo>
                  <a:pt x="2951783" y="432643"/>
                </a:lnTo>
                <a:close/>
                <a:moveTo>
                  <a:pt x="0" y="0"/>
                </a:moveTo>
                <a:lnTo>
                  <a:pt x="8351838" y="0"/>
                </a:lnTo>
                <a:lnTo>
                  <a:pt x="8351838" y="4105275"/>
                </a:lnTo>
                <a:lnTo>
                  <a:pt x="0" y="41052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144000" t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90645E2-B0AF-4FFF-B573-EE81DEFA61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0575" y="4752643"/>
            <a:ext cx="3673475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15308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74F5C-519F-401E-B8DC-ABBE966D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52DE8-4A9F-4A64-98A9-E56A24D1B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2" y="1800225"/>
            <a:ext cx="8352382" cy="3168426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0DA6540-5AE8-42DF-B039-4E61F066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ED6B704C-088A-4A56-BE10-5A4D2C60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CD2D232A-A3F7-448E-B544-A4D3BD52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78776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randabfallend) + Titel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B93387-8199-4B37-AB48-6EFB10EC1B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863600"/>
            <a:ext cx="9215438" cy="4321175"/>
          </a:xfrm>
          <a:solidFill>
            <a:srgbClr val="C20000"/>
          </a:solidFill>
        </p:spPr>
        <p:txBody>
          <a:bodyPr lIns="6048000" tIns="828000" rIns="576000" bIns="2160000"/>
          <a:lstStyle>
            <a:lvl1pPr>
              <a:spcBef>
                <a:spcPts val="0"/>
              </a:spcBef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BAE4131-6CF5-43E9-9AF5-8F586457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1EE5BC-0FB7-4ADE-863C-3CD93DEA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31AD75-27EC-41C7-B35C-1BA97C64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E8BBB4D0-D6D2-4ED2-89FE-53F37DEBB7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863600"/>
            <a:ext cx="9215438" cy="4321175"/>
          </a:xfrm>
          <a:custGeom>
            <a:avLst/>
            <a:gdLst>
              <a:gd name="connsiteX0" fmla="*/ 6191895 w 9215438"/>
              <a:gd name="connsiteY0" fmla="*/ 649287 h 4321175"/>
              <a:gd name="connsiteX1" fmla="*/ 6191895 w 9215438"/>
              <a:gd name="connsiteY1" fmla="*/ 3097287 h 4321175"/>
              <a:gd name="connsiteX2" fmla="*/ 8783895 w 9215438"/>
              <a:gd name="connsiteY2" fmla="*/ 3097287 h 4321175"/>
              <a:gd name="connsiteX3" fmla="*/ 8783895 w 9215438"/>
              <a:gd name="connsiteY3" fmla="*/ 649287 h 4321175"/>
              <a:gd name="connsiteX4" fmla="*/ 0 w 9215438"/>
              <a:gd name="connsiteY4" fmla="*/ 0 h 4321175"/>
              <a:gd name="connsiteX5" fmla="*/ 9215438 w 9215438"/>
              <a:gd name="connsiteY5" fmla="*/ 0 h 4321175"/>
              <a:gd name="connsiteX6" fmla="*/ 9215438 w 9215438"/>
              <a:gd name="connsiteY6" fmla="*/ 4321175 h 4321175"/>
              <a:gd name="connsiteX7" fmla="*/ 0 w 9215438"/>
              <a:gd name="connsiteY7" fmla="*/ 4321175 h 432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4321175">
                <a:moveTo>
                  <a:pt x="6191895" y="649287"/>
                </a:moveTo>
                <a:lnTo>
                  <a:pt x="6191895" y="3097287"/>
                </a:lnTo>
                <a:lnTo>
                  <a:pt x="8783895" y="3097287"/>
                </a:lnTo>
                <a:lnTo>
                  <a:pt x="8783895" y="649287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4321175"/>
                </a:lnTo>
                <a:lnTo>
                  <a:pt x="0" y="43211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88F502E-137E-47BE-BAD7-2CDDCE67D4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4824635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1303579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F79AF-9987-4D87-BF59-C9124DE9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DCF0D1A3-9C30-4EBE-95A8-EC5188BC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662D49EB-C43D-4EDA-9303-261C4885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0CCE1D69-E2C3-4327-A150-99075746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743025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84CD471B-F069-4F58-8FFD-247DBBEF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AD5BC863-5791-4E61-BED5-2D160C72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D739D196-54BD-4D01-978C-007DE5A0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628914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634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www.bdew.de</a:t>
            </a:r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000"/>
            <a:ext cx="5184000" cy="144000"/>
          </a:xfrm>
        </p:spPr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000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90416"/>
            <a:ext cx="6480000" cy="57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 dirty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 dirty="0"/>
              <a:t>Reinhardtstraße 32 · 10117 Berlin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87439" y="2880419"/>
            <a:ext cx="4519700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Mastertextformat bearbeiten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3097213"/>
            <a:ext cx="6191535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Mobilnummer: M 	+49 170 1234567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1800225"/>
            <a:ext cx="6192838" cy="100647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67"/>
            <a:ext cx="6192838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</p:spTree>
    <p:extLst>
      <p:ext uri="{BB962C8B-B14F-4D97-AF65-F5344CB8AC3E}">
        <p14:creationId xmlns:p14="http://schemas.microsoft.com/office/powerpoint/2010/main" val="1395665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 (2 A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619"/>
            <a:ext cx="504000" cy="144000"/>
          </a:xfrm>
        </p:spPr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619"/>
            <a:ext cx="5184000" cy="144000"/>
          </a:xfrm>
        </p:spPr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63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16603"/>
            <a:ext cx="6480000" cy="720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  <a:p>
            <a:pPr marL="0" marR="0" lvl="0" indent="0" algn="l" defTabSz="69115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 sz="1600" noProof="0"/>
              <a:t>www.bdew.de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635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799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2" name="Textplatzhalter 31">
            <a:extLst>
              <a:ext uri="{FF2B5EF4-FFF2-40B4-BE49-F238E27FC236}">
                <a16:creationId xmlns:a16="http://schemas.microsoft.com/office/drawing/2014/main" id="{40CE4D16-94F3-43E3-8E4A-7FE8224C6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15975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43" name="Textplatzhalter 24">
            <a:extLst>
              <a:ext uri="{FF2B5EF4-FFF2-40B4-BE49-F238E27FC236}">
                <a16:creationId xmlns:a16="http://schemas.microsoft.com/office/drawing/2014/main" id="{95A9D64B-3BB8-46D4-993D-1EAB95B62116}"/>
              </a:ext>
            </a:extLst>
          </p:cNvPr>
          <p:cNvSpPr txBox="1">
            <a:spLocks/>
          </p:cNvSpPr>
          <p:nvPr/>
        </p:nvSpPr>
        <p:spPr>
          <a:xfrm>
            <a:off x="3816871" y="2880419"/>
            <a:ext cx="3095104" cy="216000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44" name="Textplatzhalter 27">
            <a:extLst>
              <a:ext uri="{FF2B5EF4-FFF2-40B4-BE49-F238E27FC236}">
                <a16:creationId xmlns:a16="http://schemas.microsoft.com/office/drawing/2014/main" id="{D0F4FE24-E53D-411B-A944-D68B5C9E7F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17416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45" name="Textplatzhalter 33">
            <a:extLst>
              <a:ext uri="{FF2B5EF4-FFF2-40B4-BE49-F238E27FC236}">
                <a16:creationId xmlns:a16="http://schemas.microsoft.com/office/drawing/2014/main" id="{BB7C219F-54D0-4600-AC8C-3C44A0E1E3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7416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6" name="Textplatzhalter 25">
            <a:extLst>
              <a:ext uri="{FF2B5EF4-FFF2-40B4-BE49-F238E27FC236}">
                <a16:creationId xmlns:a16="http://schemas.microsoft.com/office/drawing/2014/main" id="{963A6CA7-05F5-49B8-8BF2-2B91925FEAA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71815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7439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</p:spTree>
    <p:extLst>
      <p:ext uri="{BB962C8B-B14F-4D97-AF65-F5344CB8AC3E}">
        <p14:creationId xmlns:p14="http://schemas.microsoft.com/office/powerpoint/2010/main" val="1527291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D276E-5686-493E-B068-DFD91698E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970CB3-369A-459C-B8F5-D682DCF96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9047E442-FF05-4786-A3D3-663B6F41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17.10.2023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8CFE638E-559C-40A0-B414-45DFF2BF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Fachtagung H2 – von der Fiktion zum Geschäftsmodell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9BB6B2C9-A658-4A78-900F-9713B72E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03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21C730-CDAF-45FF-8EA4-7A247E800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11975" y="863599"/>
            <a:ext cx="1871663" cy="4105052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5D6D36-B938-481F-AB85-46AFF5F56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1255" y="863599"/>
            <a:ext cx="6192838" cy="41050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BC009F4A-D274-4CA1-9AF4-D9729107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17.10.2023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569329BF-4531-4866-A67A-9D864221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Fachtagung H2 – von der Fiktion zum Geschäftsmodell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8626483-6C39-43BD-82AA-0E18E56B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ruppieren 239">
            <a:extLst>
              <a:ext uri="{FF2B5EF4-FFF2-40B4-BE49-F238E27FC236}">
                <a16:creationId xmlns:a16="http://schemas.microsoft.com/office/drawing/2014/main" id="{635DE3A3-5F75-4957-8585-713416C3BA25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241" name="Rectangle 6">
              <a:extLst>
                <a:ext uri="{FF2B5EF4-FFF2-40B4-BE49-F238E27FC236}">
                  <a16:creationId xmlns:a16="http://schemas.microsoft.com/office/drawing/2014/main" id="{FC072CB3-74F3-433F-A5FE-3F1AF3C617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242" name="Gruppieren 241">
              <a:extLst>
                <a:ext uri="{FF2B5EF4-FFF2-40B4-BE49-F238E27FC236}">
                  <a16:creationId xmlns:a16="http://schemas.microsoft.com/office/drawing/2014/main" id="{5FA7764E-1C3B-47DF-8BAD-7DDB70F8FEAE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3" name="Freeform 38">
                <a:extLst>
                  <a:ext uri="{FF2B5EF4-FFF2-40B4-BE49-F238E27FC236}">
                    <a16:creationId xmlns:a16="http://schemas.microsoft.com/office/drawing/2014/main" id="{A8E670C4-5CE3-4C4C-A26F-FED2E9185BB3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4" name="Freeform 39">
                <a:extLst>
                  <a:ext uri="{FF2B5EF4-FFF2-40B4-BE49-F238E27FC236}">
                    <a16:creationId xmlns:a16="http://schemas.microsoft.com/office/drawing/2014/main" id="{5F598DA8-679A-4759-BA95-A9F969FF5EA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5" name="Freeform 40">
                <a:extLst>
                  <a:ext uri="{FF2B5EF4-FFF2-40B4-BE49-F238E27FC236}">
                    <a16:creationId xmlns:a16="http://schemas.microsoft.com/office/drawing/2014/main" id="{57BDC298-F3D1-4543-AFF4-AC01EDDB62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6" name="Freeform 41">
                <a:extLst>
                  <a:ext uri="{FF2B5EF4-FFF2-40B4-BE49-F238E27FC236}">
                    <a16:creationId xmlns:a16="http://schemas.microsoft.com/office/drawing/2014/main" id="{7A9A748A-CB83-4144-8F00-BC54166F02B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7" name="Freeform 42">
                <a:extLst>
                  <a:ext uri="{FF2B5EF4-FFF2-40B4-BE49-F238E27FC236}">
                    <a16:creationId xmlns:a16="http://schemas.microsoft.com/office/drawing/2014/main" id="{6CB0F4B4-6126-44F3-9253-1B13F4FFCE2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31" name="Bildplatzhalter 230">
            <a:extLst>
              <a:ext uri="{FF2B5EF4-FFF2-40B4-BE49-F238E27FC236}">
                <a16:creationId xmlns:a16="http://schemas.microsoft.com/office/drawing/2014/main" id="{5093C0B1-AC9E-468C-A24D-AF578C248A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223200" cy="3024435"/>
          </a:xfrm>
          <a:custGeom>
            <a:avLst/>
            <a:gdLst>
              <a:gd name="connsiteX0" fmla="*/ 143223 w 9215438"/>
              <a:gd name="connsiteY0" fmla="*/ 3024000 h 3024435"/>
              <a:gd name="connsiteX1" fmla="*/ 157623 w 9215438"/>
              <a:gd name="connsiteY1" fmla="*/ 3024000 h 3024435"/>
              <a:gd name="connsiteX2" fmla="*/ 157623 w 9215438"/>
              <a:gd name="connsiteY2" fmla="*/ 3024435 h 3024435"/>
              <a:gd name="connsiteX3" fmla="*/ 143223 w 9215438"/>
              <a:gd name="connsiteY3" fmla="*/ 3024435 h 3024435"/>
              <a:gd name="connsiteX4" fmla="*/ 9063563 w 9215438"/>
              <a:gd name="connsiteY4" fmla="*/ 1800000 h 3024435"/>
              <a:gd name="connsiteX5" fmla="*/ 9071223 w 9215438"/>
              <a:gd name="connsiteY5" fmla="*/ 1800000 h 3024435"/>
              <a:gd name="connsiteX6" fmla="*/ 9071223 w 9215438"/>
              <a:gd name="connsiteY6" fmla="*/ 1800263 h 3024435"/>
              <a:gd name="connsiteX7" fmla="*/ 9063563 w 9215438"/>
              <a:gd name="connsiteY7" fmla="*/ 1800263 h 3024435"/>
              <a:gd name="connsiteX8" fmla="*/ 157348 w 9215438"/>
              <a:gd name="connsiteY8" fmla="*/ 144435 h 3024435"/>
              <a:gd name="connsiteX9" fmla="*/ 157623 w 9215438"/>
              <a:gd name="connsiteY9" fmla="*/ 144435 h 3024435"/>
              <a:gd name="connsiteX10" fmla="*/ 157623 w 9215438"/>
              <a:gd name="connsiteY10" fmla="*/ 158400 h 3024435"/>
              <a:gd name="connsiteX11" fmla="*/ 157348 w 9215438"/>
              <a:gd name="connsiteY11" fmla="*/ 158400 h 3024435"/>
              <a:gd name="connsiteX12" fmla="*/ 9057815 w 9215438"/>
              <a:gd name="connsiteY12" fmla="*/ 144115 h 3024435"/>
              <a:gd name="connsiteX13" fmla="*/ 9057815 w 9215438"/>
              <a:gd name="connsiteY13" fmla="*/ 576115 h 3024435"/>
              <a:gd name="connsiteX14" fmla="*/ 9072215 w 9215438"/>
              <a:gd name="connsiteY14" fmla="*/ 576115 h 3024435"/>
              <a:gd name="connsiteX15" fmla="*/ 9072215 w 9215438"/>
              <a:gd name="connsiteY15" fmla="*/ 144115 h 3024435"/>
              <a:gd name="connsiteX16" fmla="*/ 0 w 9215438"/>
              <a:gd name="connsiteY16" fmla="*/ 0 h 3024435"/>
              <a:gd name="connsiteX17" fmla="*/ 9215438 w 9215438"/>
              <a:gd name="connsiteY17" fmla="*/ 0 h 3024435"/>
              <a:gd name="connsiteX18" fmla="*/ 9215438 w 9215438"/>
              <a:gd name="connsiteY18" fmla="*/ 3024000 h 3024435"/>
              <a:gd name="connsiteX19" fmla="*/ 9077963 w 9215438"/>
              <a:gd name="connsiteY19" fmla="*/ 3024000 h 3024435"/>
              <a:gd name="connsiteX20" fmla="*/ 9077963 w 9215438"/>
              <a:gd name="connsiteY20" fmla="*/ 1800000 h 3024435"/>
              <a:gd name="connsiteX21" fmla="*/ 9071223 w 9215438"/>
              <a:gd name="connsiteY21" fmla="*/ 1800000 h 3024435"/>
              <a:gd name="connsiteX22" fmla="*/ 9071223 w 9215438"/>
              <a:gd name="connsiteY22" fmla="*/ 576263 h 3024435"/>
              <a:gd name="connsiteX23" fmla="*/ 7270998 w 9215438"/>
              <a:gd name="connsiteY23" fmla="*/ 576263 h 3024435"/>
              <a:gd name="connsiteX24" fmla="*/ 7270998 w 9215438"/>
              <a:gd name="connsiteY24" fmla="*/ 1800263 h 3024435"/>
              <a:gd name="connsiteX25" fmla="*/ 9063563 w 9215438"/>
              <a:gd name="connsiteY25" fmla="*/ 1800263 h 3024435"/>
              <a:gd name="connsiteX26" fmla="*/ 9063563 w 9215438"/>
              <a:gd name="connsiteY26" fmla="*/ 3024000 h 3024435"/>
              <a:gd name="connsiteX27" fmla="*/ 157623 w 9215438"/>
              <a:gd name="connsiteY27" fmla="*/ 3024000 h 3024435"/>
              <a:gd name="connsiteX28" fmla="*/ 157623 w 9215438"/>
              <a:gd name="connsiteY28" fmla="*/ 158400 h 3024435"/>
              <a:gd name="connsiteX29" fmla="*/ 9056548 w 9215438"/>
              <a:gd name="connsiteY29" fmla="*/ 158400 h 3024435"/>
              <a:gd name="connsiteX30" fmla="*/ 9056548 w 9215438"/>
              <a:gd name="connsiteY30" fmla="*/ 144000 h 3024435"/>
              <a:gd name="connsiteX31" fmla="*/ 157348 w 9215438"/>
              <a:gd name="connsiteY31" fmla="*/ 144000 h 3024435"/>
              <a:gd name="connsiteX32" fmla="*/ 157348 w 9215438"/>
              <a:gd name="connsiteY32" fmla="*/ 144435 h 3024435"/>
              <a:gd name="connsiteX33" fmla="*/ 143223 w 9215438"/>
              <a:gd name="connsiteY33" fmla="*/ 144435 h 3024435"/>
              <a:gd name="connsiteX34" fmla="*/ 143223 w 9215438"/>
              <a:gd name="connsiteY34" fmla="*/ 3024000 h 3024435"/>
              <a:gd name="connsiteX35" fmla="*/ 0 w 9215438"/>
              <a:gd name="connsiteY35" fmla="*/ 3024000 h 3024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15438" h="3024435">
                <a:moveTo>
                  <a:pt x="143223" y="3024000"/>
                </a:moveTo>
                <a:lnTo>
                  <a:pt x="157623" y="3024000"/>
                </a:lnTo>
                <a:lnTo>
                  <a:pt x="157623" y="3024435"/>
                </a:lnTo>
                <a:lnTo>
                  <a:pt x="143223" y="3024435"/>
                </a:lnTo>
                <a:close/>
                <a:moveTo>
                  <a:pt x="9063563" y="1800000"/>
                </a:moveTo>
                <a:lnTo>
                  <a:pt x="9071223" y="1800000"/>
                </a:lnTo>
                <a:lnTo>
                  <a:pt x="9071223" y="1800263"/>
                </a:lnTo>
                <a:lnTo>
                  <a:pt x="9063563" y="1800263"/>
                </a:lnTo>
                <a:close/>
                <a:moveTo>
                  <a:pt x="157348" y="144435"/>
                </a:moveTo>
                <a:lnTo>
                  <a:pt x="157623" y="144435"/>
                </a:lnTo>
                <a:lnTo>
                  <a:pt x="157623" y="158400"/>
                </a:lnTo>
                <a:lnTo>
                  <a:pt x="157348" y="158400"/>
                </a:lnTo>
                <a:close/>
                <a:moveTo>
                  <a:pt x="9057815" y="144115"/>
                </a:moveTo>
                <a:lnTo>
                  <a:pt x="9057815" y="576115"/>
                </a:lnTo>
                <a:lnTo>
                  <a:pt x="9072215" y="576115"/>
                </a:lnTo>
                <a:lnTo>
                  <a:pt x="9072215" y="144115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3024000"/>
                </a:lnTo>
                <a:lnTo>
                  <a:pt x="9077963" y="3024000"/>
                </a:lnTo>
                <a:lnTo>
                  <a:pt x="9077963" y="1800000"/>
                </a:lnTo>
                <a:lnTo>
                  <a:pt x="9071223" y="1800000"/>
                </a:lnTo>
                <a:lnTo>
                  <a:pt x="9071223" y="576263"/>
                </a:lnTo>
                <a:lnTo>
                  <a:pt x="7270998" y="576263"/>
                </a:lnTo>
                <a:lnTo>
                  <a:pt x="7270998" y="1800263"/>
                </a:lnTo>
                <a:lnTo>
                  <a:pt x="9063563" y="1800263"/>
                </a:lnTo>
                <a:lnTo>
                  <a:pt x="9063563" y="3024000"/>
                </a:lnTo>
                <a:lnTo>
                  <a:pt x="157623" y="3024000"/>
                </a:lnTo>
                <a:lnTo>
                  <a:pt x="157623" y="158400"/>
                </a:lnTo>
                <a:lnTo>
                  <a:pt x="9056548" y="158400"/>
                </a:lnTo>
                <a:lnTo>
                  <a:pt x="9056548" y="144000"/>
                </a:lnTo>
                <a:lnTo>
                  <a:pt x="157348" y="144000"/>
                </a:lnTo>
                <a:lnTo>
                  <a:pt x="157348" y="144435"/>
                </a:lnTo>
                <a:lnTo>
                  <a:pt x="143223" y="144435"/>
                </a:lnTo>
                <a:lnTo>
                  <a:pt x="143223" y="3024000"/>
                </a:lnTo>
                <a:lnTo>
                  <a:pt x="0" y="3024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D8F7A42-0CF4-4998-960F-E80D43C7A03A}"/>
              </a:ext>
            </a:extLst>
          </p:cNvPr>
          <p:cNvSpPr/>
          <p:nvPr/>
        </p:nvSpPr>
        <p:spPr bwMode="grayWhite">
          <a:xfrm>
            <a:off x="1" y="3024675"/>
            <a:ext cx="9215438" cy="21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6" y="3528531"/>
            <a:ext cx="6911579" cy="360000"/>
          </a:xfrm>
        </p:spPr>
        <p:txBody>
          <a:bodyPr wrap="none" lIns="0" tIns="0" rIns="0" bIns="0" anchor="b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4032611"/>
            <a:ext cx="6911579" cy="576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 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14FA0E42-6739-40CF-8134-93A20DC4BE70}"/>
              </a:ext>
            </a:extLst>
          </p:cNvPr>
          <p:cNvSpPr/>
          <p:nvPr/>
        </p:nvSpPr>
        <p:spPr>
          <a:xfrm>
            <a:off x="149617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F49EA0F-470E-4848-8624-5CE19AA0E52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40000" y="4680000"/>
            <a:ext cx="720000" cy="216000"/>
          </a:xfrm>
          <a:noFill/>
        </p:spPr>
        <p:txBody>
          <a:bodyPr wrap="none" lIns="0" tIns="0" rIns="0" bIns="0" rtlCol="0" anchor="ctr" anchorCtr="0">
            <a:noAutofit/>
          </a:bodyPr>
          <a:lstStyle>
            <a:lvl1pPr>
              <a:defRPr lang="de-DE" smtClean="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17.10.2023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3EA838E-5213-4879-A2D6-5CD6F8A3B6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 rot="16200000">
            <a:off x="-2540808" y="2412572"/>
            <a:ext cx="4932000" cy="144000"/>
          </a:xfrm>
        </p:spPr>
        <p:txBody>
          <a:bodyPr/>
          <a:lstStyle/>
          <a:p>
            <a:r>
              <a:rPr lang="de-DE" noProof="0"/>
              <a:t>Fachtagung H2 – von der Fiktion zum Geschäftsmodell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656861-D621-4470-819F-20325BEF236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 rot="16200000">
            <a:off x="-180793" y="499070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52EACCB3-6F83-434A-A6F3-B5929EB1E6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9655" y="2844981"/>
            <a:ext cx="3024000" cy="144000"/>
          </a:xfrm>
        </p:spPr>
        <p:txBody>
          <a:bodyPr/>
          <a:lstStyle>
            <a:lvl1pPr>
              <a:buNone/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de-DE" noProof="0" dirty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068224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05">
          <p15:clr>
            <a:srgbClr val="FBAE40"/>
          </p15:clr>
        </p15:guide>
        <p15:guide id="3" pos="90">
          <p15:clr>
            <a:srgbClr val="FBAE40"/>
          </p15:clr>
        </p15:guide>
        <p15:guide id="4" pos="5715">
          <p15:clr>
            <a:srgbClr val="FBAE40"/>
          </p15:clr>
        </p15:guide>
        <p15:guide id="5" orient="horz" pos="9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808515"/>
            <a:ext cx="6480719" cy="8640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tx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>
                <a:solidFill>
                  <a:schemeClr val="accent3"/>
                </a:solidFill>
              </a:rPr>
              <a:t>© BDEW Bundesverband der Energie- und Wasserwirtschaft e.V.</a:t>
            </a:r>
            <a:endParaRPr lang="de-DE" sz="1360" noProof="0">
              <a:solidFill>
                <a:schemeClr val="accent3"/>
              </a:solidFill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6F2CC88-6078-4650-B10F-62DED028F236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32F28EF8-2B04-45C2-9B26-9510F48E34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94932683-290B-4B67-BDD9-C6197234B468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BE818EE1-0E3A-4362-8C48-4CCF6127AF8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CDC0C4A8-EAED-4205-AB22-3CC884A28E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9495E6D8-0469-4EC8-B276-494CBFBC12D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B98C966D-3E44-4F27-A531-F53705858AA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A173408B-6BBB-44D4-A307-C06A5BDEEB97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7ECC6CEC-AE1E-414D-A76F-ECA365E7AAC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B2FFE1-9449-4524-B59A-BCF7BA45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/>
          <a:p>
            <a:r>
              <a:rPr lang="de-DE" noProof="0"/>
              <a:t>17.10.2023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6D70A9B-F304-429D-9874-167CE872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77862" y="2323426"/>
            <a:ext cx="4680000" cy="144000"/>
          </a:xfrm>
        </p:spPr>
        <p:txBody>
          <a:bodyPr/>
          <a:lstStyle/>
          <a:p>
            <a:r>
              <a:rPr lang="de-DE" noProof="0"/>
              <a:t>Fachtagung H2 – von der Fiktion zum Geschäftsmodell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974228F9-58B0-4A04-9678-5AEE367D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401" y="477142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0304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ennse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7B1C7-ECAC-4ABD-89EE-B8EB28BA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808000"/>
            <a:ext cx="6192000" cy="864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90000"/>
              </a:lnSpc>
              <a:defRPr sz="44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333626-529A-4399-8CFD-780BFF8EB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3888603"/>
            <a:ext cx="6192000" cy="64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2C687E-C0DD-4B55-8E06-A4E29A0AA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447B3-1D9E-42C0-90FF-2C7936C1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5975" y="4680000"/>
            <a:ext cx="4968000" cy="144000"/>
          </a:xfrm>
        </p:spPr>
        <p:txBody>
          <a:bodyPr lIns="0"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8BC806-EFFB-4381-8642-8E13EA13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43" y="4680000"/>
            <a:ext cx="432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A2D23D7-6AD0-43B7-B038-34AC9047DEA6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F4B214D-B22B-4357-A7F8-C6D19E668ADC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2D655FC1-3977-429F-B6AC-5E6CF09E1BA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93AA864C-15C1-434A-9403-4C92A806295B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4A1BB83E-FF50-42A6-9E47-43656823DDBA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FA07E67C-99BB-4E7F-8A73-DB182A30F3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7A95D535-94D8-4215-BF42-F9FFF9F401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D1B7050F-36DF-43DD-9B45-B743042BD4B6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7ED9D302-9A04-4ACB-B3DC-CB6FDC4CAC3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23" name="Rechteck 22">
            <a:extLst>
              <a:ext uri="{FF2B5EF4-FFF2-40B4-BE49-F238E27FC236}">
                <a16:creationId xmlns:a16="http://schemas.microsoft.com/office/drawing/2014/main" id="{D95895AD-2EE1-4D04-B165-048B6D5D9818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14B9CC2-6FD0-4A54-8D4D-A21A275AD5D5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158857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21F07DF-5638-4707-A3B6-0414065AFC7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31800" y="865188"/>
            <a:ext cx="8351838" cy="41036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01F4830-02D5-4CDC-BE53-87EEC2F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7AE9D3F6-60F6-40E1-936D-6A1E8C1B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3A1ACD44-38B1-42A9-BB2E-4E41A9AB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73524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5F6CD-5B21-422C-A388-D3982546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140728-C76C-4A8A-A0DB-32D3A80CC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515521-CF36-43DF-8006-6F4895FFA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F39A0076-9856-4316-A2C2-9B5A543A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013024DD-12C5-4418-B89A-1BE4467E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93751A8-9A06-48BF-8633-A9D401C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1921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F7DB9-3C09-4E53-BACB-FC9500A6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64267"/>
            <a:ext cx="8352383" cy="648000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03CE9B-65AD-4D10-96C7-6574CAEA6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703" y="1800371"/>
            <a:ext cx="4032000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6730B2-7655-4C77-BB72-DD89EBE4E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453" y="2592651"/>
            <a:ext cx="403225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B141BF-BA70-4D25-B586-D6D1A6F95F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2280" y="1800299"/>
            <a:ext cx="4031903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C3F4711-8A5E-47D8-B67C-49AFEA311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2183" y="2592651"/>
            <a:ext cx="403200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5E31B3D2-63E6-474A-95D3-E636EBC6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33958CA7-E040-4C1D-9C07-B71F4C84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7767F37B-BEB7-49B4-B2E9-4707BFD5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7782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51FDF-E61C-476D-937C-CD8F78E6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5" y="862979"/>
            <a:ext cx="4027370" cy="649288"/>
          </a:xfrm>
          <a:prstGeom prst="rect">
            <a:avLst/>
          </a:prstGeom>
        </p:spPr>
        <p:txBody>
          <a:bodyPr wrap="square" anchor="t" anchorCtr="0"/>
          <a:lstStyle>
            <a:lvl1pPr>
              <a:defRPr sz="26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08F3D8-E34D-4471-AAA3-9FE9BBCF3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1735" y="863376"/>
            <a:ext cx="4032000" cy="4105275"/>
          </a:xfrm>
        </p:spPr>
        <p:txBody>
          <a:bodyPr lIns="0" tIns="0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57C96F-418C-464D-8080-6AC22CEE4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255" y="1798127"/>
            <a:ext cx="4036881" cy="317052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78EB4EE-BA92-4E68-B7EA-93AAEF37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17.10.2023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85208F1D-8CA3-4776-A3B9-981FEFEA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E7116FE7-B59D-4068-AE44-7C623B5E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558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714294F-37E1-4995-BB5C-4BBEDB79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37D52E-DCF5-49A0-8957-B9590782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255" y="1800972"/>
            <a:ext cx="8352382" cy="31676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070E68EB-2EBA-4AA0-905D-6DC44201C061}"/>
              </a:ext>
            </a:extLst>
          </p:cNvPr>
          <p:cNvCxnSpPr/>
          <p:nvPr/>
        </p:nvCxnSpPr>
        <p:spPr>
          <a:xfrm>
            <a:off x="0" y="576163"/>
            <a:ext cx="9215438" cy="0"/>
          </a:xfrm>
          <a:prstGeom prst="line">
            <a:avLst/>
          </a:prstGeom>
          <a:ln w="12700">
            <a:solidFill>
              <a:srgbClr val="C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atumsplatzhalter 30">
            <a:extLst>
              <a:ext uri="{FF2B5EF4-FFF2-40B4-BE49-F238E27FC236}">
                <a16:creationId xmlns:a16="http://schemas.microsoft.com/office/drawing/2014/main" id="{C6A1126F-F439-448C-B4C0-8937B56FC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255" y="288131"/>
            <a:ext cx="504000" cy="144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17.10.2023</a:t>
            </a:r>
          </a:p>
        </p:txBody>
      </p:sp>
      <p:sp>
        <p:nvSpPr>
          <p:cNvPr id="32" name="Fußzeilenplatzhalter 31">
            <a:extLst>
              <a:ext uri="{FF2B5EF4-FFF2-40B4-BE49-F238E27FC236}">
                <a16:creationId xmlns:a16="http://schemas.microsoft.com/office/drawing/2014/main" id="{AF6C9F38-D91A-4AB3-8213-3BA0A947F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39951" y="288131"/>
            <a:ext cx="5256000" cy="144000"/>
          </a:xfrm>
          <a:prstGeom prst="rect">
            <a:avLst/>
          </a:prstGeom>
        </p:spPr>
        <p:txBody>
          <a:bodyPr vert="horz" wrap="none" lIns="72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Fachtagung H2 – von der Fiktion zum Geschäftsmodell</a:t>
            </a:r>
          </a:p>
        </p:txBody>
      </p:sp>
      <p:sp>
        <p:nvSpPr>
          <p:cNvPr id="33" name="Foliennummernplatzhalter 32">
            <a:extLst>
              <a:ext uri="{FF2B5EF4-FFF2-40B4-BE49-F238E27FC236}">
                <a16:creationId xmlns:a16="http://schemas.microsoft.com/office/drawing/2014/main" id="{2B2E0B9A-E114-4A8C-8624-65A071094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367" y="288147"/>
            <a:ext cx="216000" cy="144000"/>
          </a:xfrm>
          <a:prstGeom prst="rect">
            <a:avLst/>
          </a:prstGeom>
        </p:spPr>
        <p:txBody>
          <a:bodyPr vert="horz" wrap="none" lIns="36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0B513A51-74B2-4394-A301-5C6DE9C9607B}"/>
              </a:ext>
            </a:extLst>
          </p:cNvPr>
          <p:cNvGrpSpPr>
            <a:grpSpLocks noChangeAspect="1"/>
          </p:cNvGrpSpPr>
          <p:nvPr/>
        </p:nvGrpSpPr>
        <p:grpSpPr bwMode="ltGray">
          <a:xfrm>
            <a:off x="7682056" y="21039"/>
            <a:ext cx="1104108" cy="739329"/>
            <a:chOff x="7682056" y="-1340"/>
            <a:chExt cx="1104108" cy="739329"/>
          </a:xfrm>
        </p:grpSpPr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83FC8CB0-9377-43DD-A543-4CC7FDF5F7B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682056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E18C45ED-ED04-41D3-A1DA-C162BCBCEEF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398179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DCF299C9-47A0-4FEC-95F4-EC8CEB959B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208869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6C17399E-4CB7-4794-AA31-56EB510FB90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8032586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2EBE080F-93F5-4210-BC0E-66F26D0AC1A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C0FE6EF4-F07A-4BEC-AF60-7AB3D6BD44C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75DF2EB5-E68F-4A5F-8B05-DCA7BFDCE920}"/>
              </a:ext>
            </a:extLst>
          </p:cNvPr>
          <p:cNvSpPr txBox="1"/>
          <p:nvPr/>
        </p:nvSpPr>
        <p:spPr>
          <a:xfrm>
            <a:off x="1022968" y="28813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329731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/>
  <p:txStyles>
    <p:titleStyle>
      <a:lvl1pPr algn="l" defTabSz="691157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500"/>
        </a:spcAft>
        <a:buClr>
          <a:schemeClr val="bg2"/>
        </a:buClr>
        <a:buFont typeface="Calibri" panose="020F050202020403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250"/>
        </a:spcAft>
        <a:buClr>
          <a:schemeClr val="bg2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691157" rtl="0" eaLnBrk="1" latinLnBrk="0" hangingPunct="1">
        <a:lnSpc>
          <a:spcPct val="90000"/>
        </a:lnSpc>
        <a:spcBef>
          <a:spcPts val="250"/>
        </a:spcBef>
        <a:spcAft>
          <a:spcPts val="150"/>
        </a:spcAft>
        <a:buClr>
          <a:schemeClr val="tx1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60000" algn="l" defTabSz="691157" rtl="0" eaLnBrk="1" latinLnBrk="0" hangingPunct="1">
        <a:lnSpc>
          <a:spcPct val="90000"/>
        </a:lnSpc>
        <a:spcBef>
          <a:spcPts val="150"/>
        </a:spcBef>
        <a:spcAft>
          <a:spcPts val="0"/>
        </a:spcAft>
        <a:buClr>
          <a:schemeClr val="tx1"/>
        </a:buClr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691157" rtl="0" eaLnBrk="1" latinLnBrk="0" hangingPunct="1">
        <a:lnSpc>
          <a:spcPct val="90000"/>
        </a:lnSpc>
        <a:spcBef>
          <a:spcPts val="100"/>
        </a:spcBef>
        <a:buClrTx/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900683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246262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591840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937419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1pPr>
      <a:lvl2pPr marL="345578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91157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3pPr>
      <a:lvl4pPr marL="1036735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382316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172789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07347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419051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76463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orient="horz" pos="953">
          <p15:clr>
            <a:srgbClr val="F26B43"/>
          </p15:clr>
        </p15:guide>
        <p15:guide id="20" pos="272">
          <p15:clr>
            <a:srgbClr val="F26B43"/>
          </p15:clr>
        </p15:guide>
        <p15:guide id="21" pos="5533">
          <p15:clr>
            <a:srgbClr val="F26B43"/>
          </p15:clr>
        </p15:guide>
        <p15:guide id="22" pos="1451">
          <p15:clr>
            <a:srgbClr val="F26B43"/>
          </p15:clr>
        </p15:guide>
        <p15:guide id="23" pos="1632">
          <p15:clr>
            <a:srgbClr val="F26B43"/>
          </p15:clr>
        </p15:guide>
        <p15:guide id="24" pos="2812">
          <p15:clr>
            <a:srgbClr val="F26B43"/>
          </p15:clr>
        </p15:guide>
        <p15:guide id="25" pos="2993">
          <p15:clr>
            <a:srgbClr val="F26B43"/>
          </p15:clr>
        </p15:guide>
        <p15:guide id="26" pos="4173">
          <p15:clr>
            <a:srgbClr val="F26B43"/>
          </p15:clr>
        </p15:guide>
        <p15:guide id="27" pos="4354">
          <p15:clr>
            <a:srgbClr val="F26B43"/>
          </p15:clr>
        </p15:guide>
        <p15:guide id="28" orient="horz" pos="3130">
          <p15:clr>
            <a:srgbClr val="F26B43"/>
          </p15:clr>
        </p15:guide>
        <p15:guide id="29" orient="horz" pos="363">
          <p15:clr>
            <a:srgbClr val="F26B43"/>
          </p15:clr>
        </p15:guide>
        <p15:guide id="30" orient="horz" pos="1134">
          <p15:clr>
            <a:srgbClr val="F26B43"/>
          </p15:clr>
        </p15:guide>
        <p15:guide id="31" orient="horz" pos="544">
          <p15:clr>
            <a:srgbClr val="F26B43"/>
          </p15:clr>
        </p15:guide>
        <p15:guide id="32" orient="horz" pos="2041">
          <p15:clr>
            <a:srgbClr val="F26B43"/>
          </p15:clr>
        </p15:guide>
        <p15:guide id="33" orient="horz" pos="22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E5123-4072-4528-8780-6B4E582357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Strommarkttreffen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4CD7DD0-5A0A-44E5-AC5E-9D7BD7957C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am 15. Dezember in Berlin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0DEBE9-3DF1-4F8D-A304-05F7C39A8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15.12.2023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F10EB7-A2AB-EF72-854B-D54612D67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Fachtagung H2 – von der Fiktion zum Geschäftsmodell</a:t>
            </a:r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8F3BC6-DAE4-4BB7-6FC6-570284BC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1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9834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CE03DA61-2543-4C0B-AEBF-D7632E977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Phasenmodell für den Wasserstoffhochlauf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6A46F08-9131-4292-911D-7B303CBA41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Einblicke, Einschätzungen und Erwartungen</a:t>
            </a:r>
            <a:br>
              <a:rPr lang="de-DE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Ilka Gitzbrecht, BDEW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F7BD66-A361-4BC2-9F8C-EAAEB342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17.10.2023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AC9921-39CE-4F9A-B44F-EFC3D2614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Fachtagung H2 – von der Fiktion zum Geschäftsmodell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A8C5F8-3D33-4A15-A64F-C3000351E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643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E74C2-1D89-1556-89A1-AAC8973C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Studienlage zeigt, dass ausreichende Mengen von Wasserstoff verfügbar gemacht werden können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EB40A4-E41E-CFAF-718C-32D1E8188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15.12.2023</a:t>
            </a:r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F2D69E-5B92-7CEB-1F67-7D9BB015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Ein Phasenmodell für den Wasserstoffhochlauf</a:t>
            </a:r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94E84-D188-6F6B-F86C-04BB9DF8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3</a:t>
            </a:fld>
            <a:endParaRPr lang="de-DE" noProof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7508B7B-A0F7-E7FF-271F-D91BBCC5F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257" y="1728291"/>
            <a:ext cx="8352382" cy="293999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15CA0D2-C5FD-4A76-F558-F6467C38D32F}"/>
              </a:ext>
            </a:extLst>
          </p:cNvPr>
          <p:cNvSpPr txBox="1"/>
          <p:nvPr/>
        </p:nvSpPr>
        <p:spPr>
          <a:xfrm>
            <a:off x="2857018" y="4680619"/>
            <a:ext cx="5904656" cy="2880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algn="r">
              <a:spcBef>
                <a:spcPts val="500"/>
              </a:spcBef>
              <a:spcAft>
                <a:spcPts val="500"/>
              </a:spcAft>
              <a:buClr>
                <a:schemeClr val="bg2"/>
              </a:buClr>
            </a:pPr>
            <a:r>
              <a:rPr lang="it-IT" sz="1200" dirty="0"/>
              <a:t>Quelle: Team </a:t>
            </a:r>
            <a:r>
              <a:rPr lang="it-IT" sz="1200" dirty="0" err="1"/>
              <a:t>Consult</a:t>
            </a:r>
            <a:r>
              <a:rPr lang="it-IT" sz="1200" dirty="0"/>
              <a:t> (2023); Base Case </a:t>
            </a:r>
            <a:r>
              <a:rPr lang="it-IT" sz="1200" dirty="0" err="1"/>
              <a:t>Szenario</a:t>
            </a:r>
            <a:r>
              <a:rPr lang="it-IT" sz="1200" dirty="0"/>
              <a:t> </a:t>
            </a:r>
            <a:r>
              <a:rPr lang="it-IT" sz="1200" dirty="0" err="1"/>
              <a:t>nach</a:t>
            </a:r>
            <a:r>
              <a:rPr lang="it-IT" sz="1200" dirty="0"/>
              <a:t> </a:t>
            </a:r>
            <a:r>
              <a:rPr lang="it-IT" sz="1200" dirty="0" err="1"/>
              <a:t>Frontier</a:t>
            </a:r>
            <a:r>
              <a:rPr lang="it-IT" sz="1200" dirty="0"/>
              <a:t> </a:t>
            </a:r>
            <a:r>
              <a:rPr lang="it-IT" sz="1200" dirty="0" err="1"/>
              <a:t>Economics</a:t>
            </a:r>
            <a:r>
              <a:rPr lang="it-IT" sz="1200" dirty="0"/>
              <a:t> (2022)</a:t>
            </a:r>
            <a:endParaRPr lang="de-DE" sz="1200" dirty="0" err="1"/>
          </a:p>
        </p:txBody>
      </p:sp>
    </p:spTree>
    <p:extLst>
      <p:ext uri="{BB962C8B-B14F-4D97-AF65-F5344CB8AC3E}">
        <p14:creationId xmlns:p14="http://schemas.microsoft.com/office/powerpoint/2010/main" val="294240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D9E3B-B925-04C4-BC9D-84CCB86DD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brauchen wir ein Marktdesign für Wasserstoff?</a:t>
            </a: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E35E9964-7371-A335-1E99-ED50A19F3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58" y="1339521"/>
            <a:ext cx="2832083" cy="3202587"/>
          </a:xfrm>
        </p:spPr>
        <p:txBody>
          <a:bodyPr/>
          <a:lstStyle/>
          <a:p>
            <a:pPr marL="0" indent="0">
              <a:buNone/>
            </a:pPr>
            <a:r>
              <a:rPr lang="de-DE" sz="1400" b="1" dirty="0"/>
              <a:t>Kritische Phase</a:t>
            </a:r>
            <a:endParaRPr lang="de-DE" sz="1400" dirty="0"/>
          </a:p>
          <a:p>
            <a:r>
              <a:rPr lang="de-DE" sz="1400" dirty="0"/>
              <a:t>Marktumfeld wird aktuell noch als sehr unsicher eingeschätzt</a:t>
            </a:r>
          </a:p>
          <a:p>
            <a:r>
              <a:rPr lang="de-DE" sz="1400" dirty="0"/>
              <a:t>Technologien müssen kommerzialisiert und in industriellen Maßstab überführt werden</a:t>
            </a:r>
          </a:p>
          <a:p>
            <a:r>
              <a:rPr lang="de-DE" sz="1400" dirty="0"/>
              <a:t>Begrenzte Bereitschaft, Verbindlichkeiten einzugehen </a:t>
            </a:r>
          </a:p>
          <a:p>
            <a:r>
              <a:rPr lang="de-DE" sz="1400" dirty="0"/>
              <a:t>Hohe Investitionsvolumina machen eine Marktaussicht über staatl. Förderungszeitraum hinweg essenziell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6CEC63-BC2C-E438-7ADF-F716D4769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4</a:t>
            </a:fld>
            <a:endParaRPr lang="de-DE" noProof="0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9053998D-5BD1-1322-D297-DAFD388EB868}"/>
              </a:ext>
            </a:extLst>
          </p:cNvPr>
          <p:cNvGrpSpPr/>
          <p:nvPr/>
        </p:nvGrpSpPr>
        <p:grpSpPr>
          <a:xfrm>
            <a:off x="3380348" y="1603594"/>
            <a:ext cx="5295753" cy="2716985"/>
            <a:chOff x="4221" y="1747610"/>
            <a:chExt cx="8854011" cy="2716985"/>
          </a:xfrm>
        </p:grpSpPr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086653A8-DC15-E9B1-DC35-132C2305A846}"/>
                </a:ext>
              </a:extLst>
            </p:cNvPr>
            <p:cNvGrpSpPr/>
            <p:nvPr/>
          </p:nvGrpSpPr>
          <p:grpSpPr>
            <a:xfrm>
              <a:off x="4221" y="1747610"/>
              <a:ext cx="8854011" cy="2716985"/>
              <a:chOff x="-1551737" y="1701100"/>
              <a:chExt cx="8730308" cy="2716985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928EBDA6-8631-0B69-A110-2483DC144BFA}"/>
                  </a:ext>
                </a:extLst>
              </p:cNvPr>
              <p:cNvSpPr/>
              <p:nvPr/>
            </p:nvSpPr>
            <p:spPr>
              <a:xfrm>
                <a:off x="1188677" y="2028416"/>
                <a:ext cx="5966971" cy="2389669"/>
              </a:xfrm>
              <a:custGeom>
                <a:avLst/>
                <a:gdLst>
                  <a:gd name="connsiteX0" fmla="*/ 0 w 4340188"/>
                  <a:gd name="connsiteY0" fmla="*/ 0 h 858836"/>
                  <a:gd name="connsiteX1" fmla="*/ 4340188 w 4340188"/>
                  <a:gd name="connsiteY1" fmla="*/ 0 h 858836"/>
                  <a:gd name="connsiteX2" fmla="*/ 4340188 w 4340188"/>
                  <a:gd name="connsiteY2" fmla="*/ 858836 h 858836"/>
                  <a:gd name="connsiteX3" fmla="*/ 0 w 4340188"/>
                  <a:gd name="connsiteY3" fmla="*/ 858836 h 858836"/>
                  <a:gd name="connsiteX4" fmla="*/ 0 w 4340188"/>
                  <a:gd name="connsiteY4" fmla="*/ 0 h 858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40188" h="858836">
                    <a:moveTo>
                      <a:pt x="0" y="0"/>
                    </a:moveTo>
                    <a:lnTo>
                      <a:pt x="4340188" y="0"/>
                    </a:lnTo>
                    <a:lnTo>
                      <a:pt x="4340188" y="858836"/>
                    </a:lnTo>
                    <a:lnTo>
                      <a:pt x="0" y="8588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20000"/>
                  <a:lumOff val="80000"/>
                  <a:alpha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8000" tIns="36000" rIns="108000" bIns="36000" numCol="1" spcCol="1270" anchor="ctr" anchorCtr="0">
                <a:noAutofit/>
              </a:bodyPr>
              <a:lstStyle/>
              <a:p>
                <a:endParaRPr lang="de-DE" sz="1200" dirty="0"/>
              </a:p>
            </p:txBody>
          </p:sp>
          <p:grpSp>
            <p:nvGrpSpPr>
              <p:cNvPr id="28" name="Gruppieren 27">
                <a:extLst>
                  <a:ext uri="{FF2B5EF4-FFF2-40B4-BE49-F238E27FC236}">
                    <a16:creationId xmlns:a16="http://schemas.microsoft.com/office/drawing/2014/main" id="{0B0C3955-05B9-2FCE-2409-12B89174057C}"/>
                  </a:ext>
                </a:extLst>
              </p:cNvPr>
              <p:cNvGrpSpPr/>
              <p:nvPr/>
            </p:nvGrpSpPr>
            <p:grpSpPr>
              <a:xfrm>
                <a:off x="-1551737" y="1701100"/>
                <a:ext cx="8730308" cy="2623424"/>
                <a:chOff x="-1551737" y="1701100"/>
                <a:chExt cx="8730308" cy="2623424"/>
              </a:xfrm>
            </p:grpSpPr>
            <p:grpSp>
              <p:nvGrpSpPr>
                <p:cNvPr id="27" name="Gruppieren 26">
                  <a:extLst>
                    <a:ext uri="{FF2B5EF4-FFF2-40B4-BE49-F238E27FC236}">
                      <a16:creationId xmlns:a16="http://schemas.microsoft.com/office/drawing/2014/main" id="{B797812E-D792-429F-50D3-7EABC7BF0DF6}"/>
                    </a:ext>
                  </a:extLst>
                </p:cNvPr>
                <p:cNvGrpSpPr/>
                <p:nvPr/>
              </p:nvGrpSpPr>
              <p:grpSpPr>
                <a:xfrm>
                  <a:off x="-1551737" y="1701100"/>
                  <a:ext cx="8730308" cy="2623424"/>
                  <a:chOff x="-1551737" y="1701100"/>
                  <a:chExt cx="8730308" cy="2623424"/>
                </a:xfrm>
              </p:grpSpPr>
              <p:sp>
                <p:nvSpPr>
                  <p:cNvPr id="7" name="Freihandform: Form 6">
                    <a:extLst>
                      <a:ext uri="{FF2B5EF4-FFF2-40B4-BE49-F238E27FC236}">
                        <a16:creationId xmlns:a16="http://schemas.microsoft.com/office/drawing/2014/main" id="{5ECC3BE0-7AFA-7DBB-C22D-062549DEA4E4}"/>
                      </a:ext>
                    </a:extLst>
                  </p:cNvPr>
                  <p:cNvSpPr/>
                  <p:nvPr/>
                </p:nvSpPr>
                <p:spPr>
                  <a:xfrm>
                    <a:off x="1381028" y="3187772"/>
                    <a:ext cx="5586069" cy="514590"/>
                  </a:xfrm>
                  <a:custGeom>
                    <a:avLst/>
                    <a:gdLst>
                      <a:gd name="connsiteX0" fmla="*/ 0 w 4340188"/>
                      <a:gd name="connsiteY0" fmla="*/ 0 h 858836"/>
                      <a:gd name="connsiteX1" fmla="*/ 4340188 w 4340188"/>
                      <a:gd name="connsiteY1" fmla="*/ 0 h 858836"/>
                      <a:gd name="connsiteX2" fmla="*/ 4340188 w 4340188"/>
                      <a:gd name="connsiteY2" fmla="*/ 858836 h 858836"/>
                      <a:gd name="connsiteX3" fmla="*/ 0 w 4340188"/>
                      <a:gd name="connsiteY3" fmla="*/ 858836 h 858836"/>
                      <a:gd name="connsiteX4" fmla="*/ 0 w 4340188"/>
                      <a:gd name="connsiteY4" fmla="*/ 0 h 8588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40188" h="858836">
                        <a:moveTo>
                          <a:pt x="0" y="0"/>
                        </a:moveTo>
                        <a:lnTo>
                          <a:pt x="4340188" y="0"/>
                        </a:lnTo>
                        <a:lnTo>
                          <a:pt x="4340188" y="858836"/>
                        </a:lnTo>
                        <a:lnTo>
                          <a:pt x="0" y="8588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style>
                  <a:ln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36000" rIns="108000" bIns="36000" numCol="1" spcCol="1270" anchor="ctr" anchorCtr="0">
                    <a:noAutofit/>
                  </a:bodyPr>
                  <a:lstStyle/>
                  <a:p>
                    <a:pPr marL="0" lvl="0" indent="0" algn="l" defTabSz="5334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>
                        <a:srgbClr val="C20000"/>
                      </a:buClr>
                      <a:buSzPts val="1200"/>
                      <a:buFont typeface="Calibri" panose="020F0502020204030204" pitchFamily="34" charset="0"/>
                      <a:buNone/>
                    </a:pPr>
                    <a:r>
                      <a:rPr lang="de-DE" sz="1200" kern="1200" dirty="0"/>
                      <a:t>Schaffung von </a:t>
                    </a:r>
                    <a:r>
                      <a:rPr lang="de-DE" sz="1200" b="1" kern="1200" dirty="0"/>
                      <a:t>gleichen und fairen Ausgangsbedingungen </a:t>
                    </a:r>
                  </a:p>
                </p:txBody>
              </p:sp>
              <p:sp>
                <p:nvSpPr>
                  <p:cNvPr id="8" name="Freihandform: Form 7">
                    <a:extLst>
                      <a:ext uri="{FF2B5EF4-FFF2-40B4-BE49-F238E27FC236}">
                        <a16:creationId xmlns:a16="http://schemas.microsoft.com/office/drawing/2014/main" id="{47D7915B-1FC0-58F8-1265-4272513FBA34}"/>
                      </a:ext>
                    </a:extLst>
                  </p:cNvPr>
                  <p:cNvSpPr/>
                  <p:nvPr/>
                </p:nvSpPr>
                <p:spPr>
                  <a:xfrm>
                    <a:off x="1402052" y="3773360"/>
                    <a:ext cx="5586069" cy="551164"/>
                  </a:xfrm>
                  <a:custGeom>
                    <a:avLst/>
                    <a:gdLst>
                      <a:gd name="connsiteX0" fmla="*/ 0 w 4340188"/>
                      <a:gd name="connsiteY0" fmla="*/ 0 h 858836"/>
                      <a:gd name="connsiteX1" fmla="*/ 4340188 w 4340188"/>
                      <a:gd name="connsiteY1" fmla="*/ 0 h 858836"/>
                      <a:gd name="connsiteX2" fmla="*/ 4340188 w 4340188"/>
                      <a:gd name="connsiteY2" fmla="*/ 858836 h 858836"/>
                      <a:gd name="connsiteX3" fmla="*/ 0 w 4340188"/>
                      <a:gd name="connsiteY3" fmla="*/ 858836 h 858836"/>
                      <a:gd name="connsiteX4" fmla="*/ 0 w 4340188"/>
                      <a:gd name="connsiteY4" fmla="*/ 0 h 8588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40188" h="858836">
                        <a:moveTo>
                          <a:pt x="0" y="0"/>
                        </a:moveTo>
                        <a:lnTo>
                          <a:pt x="4340188" y="0"/>
                        </a:lnTo>
                        <a:lnTo>
                          <a:pt x="4340188" y="858836"/>
                        </a:lnTo>
                        <a:lnTo>
                          <a:pt x="0" y="8588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style>
                  <a:ln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36000" rIns="108000" bIns="36000" numCol="1" spcCol="1270" anchor="ctr" anchorCtr="0">
                    <a:noAutofit/>
                  </a:bodyPr>
                  <a:lstStyle/>
                  <a:p>
                    <a:r>
                      <a:rPr lang="de-DE" sz="1200" dirty="0"/>
                      <a:t>Arbeit für eine wachsende </a:t>
                    </a:r>
                    <a:r>
                      <a:rPr lang="de-DE" sz="1200" b="1" dirty="0"/>
                      <a:t>Vielzahl von Marktakteuren </a:t>
                    </a:r>
                    <a:r>
                      <a:rPr lang="de-DE" sz="1200" dirty="0"/>
                      <a:t>mit unterschiedlichen Risiko-Portfolien </a:t>
                    </a:r>
                  </a:p>
                </p:txBody>
              </p:sp>
              <p:sp>
                <p:nvSpPr>
                  <p:cNvPr id="11" name="Freihandform: Form 10">
                    <a:extLst>
                      <a:ext uri="{FF2B5EF4-FFF2-40B4-BE49-F238E27FC236}">
                        <a16:creationId xmlns:a16="http://schemas.microsoft.com/office/drawing/2014/main" id="{527AC1E0-9D9E-B4A8-34B5-245C1299C677}"/>
                      </a:ext>
                    </a:extLst>
                  </p:cNvPr>
                  <p:cNvSpPr/>
                  <p:nvPr/>
                </p:nvSpPr>
                <p:spPr>
                  <a:xfrm>
                    <a:off x="1211602" y="1701100"/>
                    <a:ext cx="5966969" cy="224842"/>
                  </a:xfrm>
                  <a:custGeom>
                    <a:avLst/>
                    <a:gdLst>
                      <a:gd name="connsiteX0" fmla="*/ 0 w 4340188"/>
                      <a:gd name="connsiteY0" fmla="*/ 0 h 858836"/>
                      <a:gd name="connsiteX1" fmla="*/ 4340188 w 4340188"/>
                      <a:gd name="connsiteY1" fmla="*/ 0 h 858836"/>
                      <a:gd name="connsiteX2" fmla="*/ 4340188 w 4340188"/>
                      <a:gd name="connsiteY2" fmla="*/ 858836 h 858836"/>
                      <a:gd name="connsiteX3" fmla="*/ 0 w 4340188"/>
                      <a:gd name="connsiteY3" fmla="*/ 858836 h 858836"/>
                      <a:gd name="connsiteX4" fmla="*/ 0 w 4340188"/>
                      <a:gd name="connsiteY4" fmla="*/ 0 h 8588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40188" h="858836">
                        <a:moveTo>
                          <a:pt x="0" y="0"/>
                        </a:moveTo>
                        <a:lnTo>
                          <a:pt x="4340188" y="0"/>
                        </a:lnTo>
                        <a:lnTo>
                          <a:pt x="4340188" y="858836"/>
                        </a:lnTo>
                        <a:lnTo>
                          <a:pt x="0" y="8588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ln w="12700"/>
                </p:spPr>
                <p:style>
                  <a:ln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36000" rIns="108000" bIns="36000" numCol="1" spcCol="1270" anchor="ctr" anchorCtr="0">
                    <a:noAutofit/>
                  </a:bodyPr>
                  <a:lstStyle/>
                  <a:p>
                    <a:pPr algn="ctr"/>
                    <a:r>
                      <a:rPr lang="de-DE" sz="1400" b="1" dirty="0"/>
                      <a:t>Zielbild: </a:t>
                    </a:r>
                    <a:r>
                      <a:rPr lang="de-DE" sz="1400" dirty="0"/>
                      <a:t>Eingeschwungener Wasserstoffmarkt</a:t>
                    </a:r>
                  </a:p>
                </p:txBody>
              </p:sp>
              <p:sp>
                <p:nvSpPr>
                  <p:cNvPr id="12" name="Freihandform: Form 11">
                    <a:extLst>
                      <a:ext uri="{FF2B5EF4-FFF2-40B4-BE49-F238E27FC236}">
                        <a16:creationId xmlns:a16="http://schemas.microsoft.com/office/drawing/2014/main" id="{6657881A-2949-7790-F64B-15DEA399D79E}"/>
                      </a:ext>
                    </a:extLst>
                  </p:cNvPr>
                  <p:cNvSpPr/>
                  <p:nvPr/>
                </p:nvSpPr>
                <p:spPr>
                  <a:xfrm>
                    <a:off x="1404070" y="2080617"/>
                    <a:ext cx="5586069" cy="489244"/>
                  </a:xfrm>
                  <a:custGeom>
                    <a:avLst/>
                    <a:gdLst>
                      <a:gd name="connsiteX0" fmla="*/ 0 w 4340188"/>
                      <a:gd name="connsiteY0" fmla="*/ 0 h 858836"/>
                      <a:gd name="connsiteX1" fmla="*/ 4340188 w 4340188"/>
                      <a:gd name="connsiteY1" fmla="*/ 0 h 858836"/>
                      <a:gd name="connsiteX2" fmla="*/ 4340188 w 4340188"/>
                      <a:gd name="connsiteY2" fmla="*/ 858836 h 858836"/>
                      <a:gd name="connsiteX3" fmla="*/ 0 w 4340188"/>
                      <a:gd name="connsiteY3" fmla="*/ 858836 h 858836"/>
                      <a:gd name="connsiteX4" fmla="*/ 0 w 4340188"/>
                      <a:gd name="connsiteY4" fmla="*/ 0 h 8588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40188" h="858836">
                        <a:moveTo>
                          <a:pt x="0" y="0"/>
                        </a:moveTo>
                        <a:lnTo>
                          <a:pt x="4340188" y="0"/>
                        </a:lnTo>
                        <a:lnTo>
                          <a:pt x="4340188" y="858836"/>
                        </a:lnTo>
                        <a:lnTo>
                          <a:pt x="0" y="8588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solidFill>
                      <a:schemeClr val="bg2"/>
                    </a:solidFill>
                  </a:ln>
                </p:spPr>
                <p:style>
                  <a:ln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36000" rIns="108000" bIns="36000" numCol="1" spcCol="1270" anchor="ctr" anchorCtr="0">
                    <a:noAutofit/>
                  </a:bodyPr>
                  <a:lstStyle/>
                  <a:p>
                    <a:r>
                      <a:rPr lang="de-DE" sz="1200" b="1" dirty="0"/>
                      <a:t>Definition der Marktregeln</a:t>
                    </a:r>
                  </a:p>
                </p:txBody>
              </p:sp>
              <p:sp>
                <p:nvSpPr>
                  <p:cNvPr id="9" name="Freihandform: Form 8">
                    <a:extLst>
                      <a:ext uri="{FF2B5EF4-FFF2-40B4-BE49-F238E27FC236}">
                        <a16:creationId xmlns:a16="http://schemas.microsoft.com/office/drawing/2014/main" id="{05824FE0-A8A0-797F-6846-0F90ADDD23E2}"/>
                      </a:ext>
                    </a:extLst>
                  </p:cNvPr>
                  <p:cNvSpPr/>
                  <p:nvPr/>
                </p:nvSpPr>
                <p:spPr>
                  <a:xfrm>
                    <a:off x="-1532314" y="2628543"/>
                    <a:ext cx="2524637" cy="635200"/>
                  </a:xfrm>
                  <a:custGeom>
                    <a:avLst/>
                    <a:gdLst>
                      <a:gd name="connsiteX0" fmla="*/ 0 w 4340188"/>
                      <a:gd name="connsiteY0" fmla="*/ 0 h 858836"/>
                      <a:gd name="connsiteX1" fmla="*/ 4340188 w 4340188"/>
                      <a:gd name="connsiteY1" fmla="*/ 0 h 858836"/>
                      <a:gd name="connsiteX2" fmla="*/ 4340188 w 4340188"/>
                      <a:gd name="connsiteY2" fmla="*/ 858836 h 858836"/>
                      <a:gd name="connsiteX3" fmla="*/ 0 w 4340188"/>
                      <a:gd name="connsiteY3" fmla="*/ 858836 h 858836"/>
                      <a:gd name="connsiteX4" fmla="*/ 0 w 4340188"/>
                      <a:gd name="connsiteY4" fmla="*/ 0 h 8588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40188" h="858836">
                        <a:moveTo>
                          <a:pt x="0" y="0"/>
                        </a:moveTo>
                        <a:lnTo>
                          <a:pt x="4340188" y="0"/>
                        </a:lnTo>
                        <a:lnTo>
                          <a:pt x="4340188" y="858836"/>
                        </a:lnTo>
                        <a:lnTo>
                          <a:pt x="0" y="8588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solidFill>
                      <a:schemeClr val="bg2"/>
                    </a:solidFill>
                  </a:ln>
                </p:spPr>
                <p:style>
                  <a:ln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36000" rIns="108000" bIns="36000" numCol="1" spcCol="1270" anchor="ctr" anchorCtr="0">
                    <a:noAutofit/>
                  </a:bodyPr>
                  <a:lstStyle/>
                  <a:p>
                    <a:r>
                      <a:rPr lang="de-DE" sz="1200" dirty="0"/>
                      <a:t>Sukzessive Senkung von Markteintritts-barrieren</a:t>
                    </a:r>
                  </a:p>
                </p:txBody>
              </p:sp>
              <p:sp>
                <p:nvSpPr>
                  <p:cNvPr id="10" name="Freihandform: Form 9">
                    <a:extLst>
                      <a:ext uri="{FF2B5EF4-FFF2-40B4-BE49-F238E27FC236}">
                        <a16:creationId xmlns:a16="http://schemas.microsoft.com/office/drawing/2014/main" id="{0662C002-7FD6-5B12-7530-CDEE275A3BCB}"/>
                      </a:ext>
                    </a:extLst>
                  </p:cNvPr>
                  <p:cNvSpPr/>
                  <p:nvPr/>
                </p:nvSpPr>
                <p:spPr>
                  <a:xfrm>
                    <a:off x="-1551737" y="3333345"/>
                    <a:ext cx="2524636" cy="715597"/>
                  </a:xfrm>
                  <a:custGeom>
                    <a:avLst/>
                    <a:gdLst>
                      <a:gd name="connsiteX0" fmla="*/ 0 w 4340188"/>
                      <a:gd name="connsiteY0" fmla="*/ 0 h 858836"/>
                      <a:gd name="connsiteX1" fmla="*/ 4340188 w 4340188"/>
                      <a:gd name="connsiteY1" fmla="*/ 0 h 858836"/>
                      <a:gd name="connsiteX2" fmla="*/ 4340188 w 4340188"/>
                      <a:gd name="connsiteY2" fmla="*/ 858836 h 858836"/>
                      <a:gd name="connsiteX3" fmla="*/ 0 w 4340188"/>
                      <a:gd name="connsiteY3" fmla="*/ 858836 h 858836"/>
                      <a:gd name="connsiteX4" fmla="*/ 0 w 4340188"/>
                      <a:gd name="connsiteY4" fmla="*/ 0 h 8588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40188" h="858836">
                        <a:moveTo>
                          <a:pt x="0" y="0"/>
                        </a:moveTo>
                        <a:lnTo>
                          <a:pt x="4340188" y="0"/>
                        </a:lnTo>
                        <a:lnTo>
                          <a:pt x="4340188" y="858836"/>
                        </a:lnTo>
                        <a:lnTo>
                          <a:pt x="0" y="8588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style>
                  <a:ln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36000" rIns="108000" bIns="36000" numCol="1" spcCol="1270" anchor="ctr" anchorCtr="0">
                    <a:noAutofit/>
                  </a:bodyPr>
                  <a:lstStyle/>
                  <a:p>
                    <a:r>
                      <a:rPr lang="de-DE" sz="1200" dirty="0"/>
                      <a:t>Ermöglichen eines Wettbewerbs auf den Wert-schöpfungsstufen </a:t>
                    </a:r>
                  </a:p>
                </p:txBody>
              </p:sp>
            </p:grpSp>
            <p:sp>
              <p:nvSpPr>
                <p:cNvPr id="21" name="Pfeil: Chevron 20">
                  <a:extLst>
                    <a:ext uri="{FF2B5EF4-FFF2-40B4-BE49-F238E27FC236}">
                      <a16:creationId xmlns:a16="http://schemas.microsoft.com/office/drawing/2014/main" id="{37BEF9A4-9ED4-DBC1-AAD6-8C1937648969}"/>
                    </a:ext>
                  </a:extLst>
                </p:cNvPr>
                <p:cNvSpPr/>
                <p:nvPr/>
              </p:nvSpPr>
              <p:spPr>
                <a:xfrm>
                  <a:off x="856336" y="3175329"/>
                  <a:ext cx="196467" cy="228433"/>
                </a:xfrm>
                <a:prstGeom prst="chevr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de-DE" sz="1800" dirty="0" err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2" name="Pfeil: Chevron 21">
                  <a:extLst>
                    <a:ext uri="{FF2B5EF4-FFF2-40B4-BE49-F238E27FC236}">
                      <a16:creationId xmlns:a16="http://schemas.microsoft.com/office/drawing/2014/main" id="{9B8CC03B-B2E7-8CC7-AA72-0B0D3D4A5A21}"/>
                    </a:ext>
                  </a:extLst>
                </p:cNvPr>
                <p:cNvSpPr/>
                <p:nvPr/>
              </p:nvSpPr>
              <p:spPr>
                <a:xfrm>
                  <a:off x="996011" y="3175328"/>
                  <a:ext cx="196467" cy="228433"/>
                </a:xfrm>
                <a:prstGeom prst="chevr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de-DE" sz="1800" dirty="0" err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" name="Pfeil: Chevron 23">
                  <a:extLst>
                    <a:ext uri="{FF2B5EF4-FFF2-40B4-BE49-F238E27FC236}">
                      <a16:creationId xmlns:a16="http://schemas.microsoft.com/office/drawing/2014/main" id="{1263806F-5B84-325A-D6C0-383A02AC5F8F}"/>
                    </a:ext>
                  </a:extLst>
                </p:cNvPr>
                <p:cNvSpPr/>
                <p:nvPr/>
              </p:nvSpPr>
              <p:spPr>
                <a:xfrm>
                  <a:off x="1142450" y="3181540"/>
                  <a:ext cx="196467" cy="228433"/>
                </a:xfrm>
                <a:prstGeom prst="chevr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de-DE" sz="1800" dirty="0" err="1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12AA1CA3-580B-BA0C-85C5-AC773CF88F3C}"/>
                </a:ext>
              </a:extLst>
            </p:cNvPr>
            <p:cNvSpPr/>
            <p:nvPr/>
          </p:nvSpPr>
          <p:spPr>
            <a:xfrm>
              <a:off x="3001908" y="2675053"/>
              <a:ext cx="5665221" cy="489244"/>
            </a:xfrm>
            <a:custGeom>
              <a:avLst/>
              <a:gdLst>
                <a:gd name="connsiteX0" fmla="*/ 0 w 4340188"/>
                <a:gd name="connsiteY0" fmla="*/ 0 h 858836"/>
                <a:gd name="connsiteX1" fmla="*/ 4340188 w 4340188"/>
                <a:gd name="connsiteY1" fmla="*/ 0 h 858836"/>
                <a:gd name="connsiteX2" fmla="*/ 4340188 w 4340188"/>
                <a:gd name="connsiteY2" fmla="*/ 858836 h 858836"/>
                <a:gd name="connsiteX3" fmla="*/ 0 w 4340188"/>
                <a:gd name="connsiteY3" fmla="*/ 858836 h 858836"/>
                <a:gd name="connsiteX4" fmla="*/ 0 w 4340188"/>
                <a:gd name="connsiteY4" fmla="*/ 0 h 858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40188" h="858836">
                  <a:moveTo>
                    <a:pt x="0" y="0"/>
                  </a:moveTo>
                  <a:lnTo>
                    <a:pt x="4340188" y="0"/>
                  </a:lnTo>
                  <a:lnTo>
                    <a:pt x="4340188" y="858836"/>
                  </a:lnTo>
                  <a:lnTo>
                    <a:pt x="0" y="8588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bg2"/>
              </a:solidFill>
            </a:ln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36000" rIns="108000" bIns="36000" numCol="1" spcCol="1270" anchor="ctr" anchorCtr="0">
              <a:noAutofit/>
            </a:bodyPr>
            <a:lstStyle/>
            <a:p>
              <a:r>
                <a:rPr lang="de-DE" sz="1200" b="1" dirty="0"/>
                <a:t>Mitgestaltung </a:t>
              </a:r>
              <a:r>
                <a:rPr lang="de-DE" sz="1200" dirty="0"/>
                <a:t>der Phasen des Hochlaufs </a:t>
              </a:r>
            </a:p>
          </p:txBody>
        </p:sp>
        <p:sp>
          <p:nvSpPr>
            <p:cNvPr id="18" name="Pfeil: nach rechts gekrümmt 17">
              <a:extLst>
                <a:ext uri="{FF2B5EF4-FFF2-40B4-BE49-F238E27FC236}">
                  <a16:creationId xmlns:a16="http://schemas.microsoft.com/office/drawing/2014/main" id="{D64C7304-6390-A13F-D397-40D16B82FBD2}"/>
                </a:ext>
              </a:extLst>
            </p:cNvPr>
            <p:cNvSpPr/>
            <p:nvPr/>
          </p:nvSpPr>
          <p:spPr>
            <a:xfrm>
              <a:off x="1245544" y="1747610"/>
              <a:ext cx="1514479" cy="762111"/>
            </a:xfrm>
            <a:prstGeom prst="curvedRightArrow">
              <a:avLst>
                <a:gd name="adj1" fmla="val 25000"/>
                <a:gd name="adj2" fmla="val 68757"/>
                <a:gd name="adj3" fmla="val 25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1000"/>
                </a:spcAft>
              </a:pPr>
              <a:endParaRPr lang="de-DE" sz="1800" dirty="0" err="1">
                <a:solidFill>
                  <a:schemeClr val="bg1"/>
                </a:solidFill>
              </a:endParaRPr>
            </a:p>
          </p:txBody>
        </p:sp>
      </p:grpSp>
      <p:sp>
        <p:nvSpPr>
          <p:cNvPr id="25" name="Textfeld 24">
            <a:extLst>
              <a:ext uri="{FF2B5EF4-FFF2-40B4-BE49-F238E27FC236}">
                <a16:creationId xmlns:a16="http://schemas.microsoft.com/office/drawing/2014/main" id="{8A0F967D-E98A-E776-294E-59D9228A079C}"/>
              </a:ext>
            </a:extLst>
          </p:cNvPr>
          <p:cNvSpPr txBox="1"/>
          <p:nvPr/>
        </p:nvSpPr>
        <p:spPr>
          <a:xfrm>
            <a:off x="431255" y="4427576"/>
            <a:ext cx="8244846" cy="510914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72000" tIns="36000" rIns="108000" bIns="0" rtlCol="0" anchor="t" anchorCtr="0">
            <a:noAutofit/>
          </a:bodyPr>
          <a:lstStyle/>
          <a:p>
            <a:pPr marL="0" indent="0">
              <a:buNone/>
            </a:pPr>
            <a:r>
              <a:rPr lang="de-DE" sz="1400" dirty="0">
                <a:solidFill>
                  <a:schemeClr val="bg1"/>
                </a:solidFill>
              </a:rPr>
              <a:t>Ein eingeschwungener Markt ermöglicht Skalierung, die zu Kostendegressionen führt und trägt mit wachsender Liquidität zur </a:t>
            </a:r>
            <a:r>
              <a:rPr lang="de-DE" sz="1400" b="1" dirty="0">
                <a:solidFill>
                  <a:schemeClr val="bg1"/>
                </a:solidFill>
              </a:rPr>
              <a:t>Versorgungssicherheit</a:t>
            </a:r>
            <a:r>
              <a:rPr lang="de-DE" sz="1400" dirty="0">
                <a:solidFill>
                  <a:schemeClr val="bg1"/>
                </a:solidFill>
              </a:rPr>
              <a:t> und dann auch zu einem </a:t>
            </a:r>
            <a:r>
              <a:rPr lang="de-DE" sz="1400" b="1" dirty="0">
                <a:solidFill>
                  <a:schemeClr val="bg1"/>
                </a:solidFill>
              </a:rPr>
              <a:t>funktionierenden Handelssystem </a:t>
            </a:r>
            <a:r>
              <a:rPr lang="de-DE" sz="1400" dirty="0">
                <a:solidFill>
                  <a:schemeClr val="bg1"/>
                </a:solidFill>
              </a:rPr>
              <a:t>bei.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10C3A28-995F-98CF-CBFB-AEF25853354C}"/>
              </a:ext>
            </a:extLst>
          </p:cNvPr>
          <p:cNvSpPr txBox="1"/>
          <p:nvPr/>
        </p:nvSpPr>
        <p:spPr>
          <a:xfrm>
            <a:off x="5687839" y="1272392"/>
            <a:ext cx="24482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200" i="1" dirty="0"/>
              <a:t>Europäische Marktdesigndebatte 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63E652A-E701-1CE4-A896-F215D220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288131"/>
            <a:ext cx="504000" cy="144000"/>
          </a:xfrm>
        </p:spPr>
        <p:txBody>
          <a:bodyPr/>
          <a:lstStyle/>
          <a:p>
            <a:r>
              <a:rPr lang="de-DE" dirty="0"/>
              <a:t>15.12.2023</a:t>
            </a:r>
            <a:endParaRPr lang="de-DE" noProof="0" dirty="0"/>
          </a:p>
        </p:txBody>
      </p:sp>
      <p:sp>
        <p:nvSpPr>
          <p:cNvPr id="15" name="Fußzeilenplatzhalter 4">
            <a:extLst>
              <a:ext uri="{FF2B5EF4-FFF2-40B4-BE49-F238E27FC236}">
                <a16:creationId xmlns:a16="http://schemas.microsoft.com/office/drawing/2014/main" id="{5B04C0CB-4EEE-59C5-84D6-AE68C1A5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288131"/>
            <a:ext cx="5256000" cy="144000"/>
          </a:xfrm>
        </p:spPr>
        <p:txBody>
          <a:bodyPr/>
          <a:lstStyle/>
          <a:p>
            <a:r>
              <a:rPr lang="de-DE" dirty="0"/>
              <a:t>Ein Phasenmodell für den Wasserstoffhochlauf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20062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Verbinder 46">
            <a:extLst>
              <a:ext uri="{FF2B5EF4-FFF2-40B4-BE49-F238E27FC236}">
                <a16:creationId xmlns:a16="http://schemas.microsoft.com/office/drawing/2014/main" id="{361B3C46-DBA7-57AC-D08A-3D680B08C3A3}"/>
              </a:ext>
            </a:extLst>
          </p:cNvPr>
          <p:cNvSpPr/>
          <p:nvPr/>
        </p:nvSpPr>
        <p:spPr>
          <a:xfrm>
            <a:off x="4643376" y="1943747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E760FA-65B7-E6B9-B2ED-F6ECE5DA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kennzeichnet das Zielbild des eingeschwungenen Wasserstoffmarkts? 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CA1AA0-5889-E831-9B5E-0AED2DF24B3D}"/>
              </a:ext>
            </a:extLst>
          </p:cNvPr>
          <p:cNvSpPr/>
          <p:nvPr/>
        </p:nvSpPr>
        <p:spPr>
          <a:xfrm>
            <a:off x="355066" y="1858848"/>
            <a:ext cx="4180641" cy="408879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  <a:buFont typeface="Calibri" panose="020F0502020204030204" pitchFamily="34" charset="0"/>
              <a:buNone/>
            </a:pPr>
            <a:r>
              <a:rPr lang="de-DE" sz="1200" kern="1200" dirty="0">
                <a:uFillTx/>
              </a:rPr>
              <a:t>Wasserstoff und seine Derivate werden in </a:t>
            </a:r>
            <a:r>
              <a:rPr lang="de-DE" sz="1200" b="1" kern="1200" dirty="0">
                <a:uFillTx/>
              </a:rPr>
              <a:t>ausreichenden Mengen </a:t>
            </a:r>
            <a:r>
              <a:rPr lang="de-DE" sz="1200" kern="1200" dirty="0">
                <a:uFillTx/>
              </a:rPr>
              <a:t>erzeugt und gehandelt (DE, EU, INT)</a:t>
            </a:r>
            <a:endParaRPr lang="de-DE" sz="1200" kern="12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D7E499-10CB-7F21-DA21-8A9DA1C0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5</a:t>
            </a:fld>
            <a:endParaRPr lang="de-DE" noProof="0"/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48CE50EB-A6BA-1FEC-7B14-560CBECED3CB}"/>
              </a:ext>
            </a:extLst>
          </p:cNvPr>
          <p:cNvSpPr/>
          <p:nvPr/>
        </p:nvSpPr>
        <p:spPr>
          <a:xfrm>
            <a:off x="355070" y="2358314"/>
            <a:ext cx="4180641" cy="709600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  <a:buFont typeface="Calibri" panose="020F0502020204030204" pitchFamily="34" charset="0"/>
              <a:buNone/>
            </a:pPr>
            <a:r>
              <a:rPr lang="de-DE" sz="1200" b="1" kern="1200" dirty="0">
                <a:uFillTx/>
              </a:rPr>
              <a:t>Kombination aus Langfristverträgen </a:t>
            </a:r>
            <a:r>
              <a:rPr lang="de-DE" sz="1200" kern="1200" dirty="0">
                <a:uFillTx/>
              </a:rPr>
              <a:t>(insb. auf Importstufe) mit wettbewerbsfähigen Preisen, die die aktuellen Marktbedingungen reflektieren, sowie </a:t>
            </a:r>
            <a:r>
              <a:rPr lang="de-DE" sz="1200" b="1" kern="1200" dirty="0">
                <a:uFillTx/>
              </a:rPr>
              <a:t>zunehmend Spotlieferungen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AFC45DEF-16C7-AF8B-D29A-A351D609BC78}"/>
              </a:ext>
            </a:extLst>
          </p:cNvPr>
          <p:cNvSpPr/>
          <p:nvPr/>
        </p:nvSpPr>
        <p:spPr>
          <a:xfrm>
            <a:off x="359065" y="3149979"/>
            <a:ext cx="4180641" cy="647628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  <a:buFont typeface="Calibri" panose="020F0502020204030204" pitchFamily="34" charset="0"/>
              <a:buNone/>
            </a:pPr>
            <a:r>
              <a:rPr lang="de-DE" sz="1200" kern="1200" dirty="0">
                <a:uFillTx/>
              </a:rPr>
              <a:t>Herkunftsnachweise, Zertifikate und </a:t>
            </a:r>
            <a:r>
              <a:rPr lang="de-DE" sz="1200" kern="1200" dirty="0" err="1">
                <a:uFillTx/>
              </a:rPr>
              <a:t>Commodity</a:t>
            </a:r>
            <a:r>
              <a:rPr lang="de-DE" sz="1200" kern="1200" dirty="0">
                <a:uFillTx/>
              </a:rPr>
              <a:t> werden auf einem </a:t>
            </a:r>
            <a:r>
              <a:rPr lang="de-DE" sz="1200" b="1" kern="1200" dirty="0">
                <a:uFillTx/>
              </a:rPr>
              <a:t>einheitlichen, standardisierten europäischen Markt </a:t>
            </a:r>
            <a:r>
              <a:rPr lang="de-DE" sz="1200" kern="1200" dirty="0">
                <a:uFillTx/>
              </a:rPr>
              <a:t>gehandelt</a:t>
            </a:r>
            <a:r>
              <a:rPr lang="de-DE" sz="1200" b="1" kern="1200" dirty="0">
                <a:uFillTx/>
              </a:rPr>
              <a:t> </a:t>
            </a:r>
            <a:r>
              <a:rPr lang="de-DE" sz="1200" kern="1200" dirty="0">
                <a:uFillTx/>
              </a:rPr>
              <a:t>und sind international anschlussfähig</a:t>
            </a:r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F01AC0FB-1418-761A-6A2C-E983AD2BF14D}"/>
              </a:ext>
            </a:extLst>
          </p:cNvPr>
          <p:cNvSpPr/>
          <p:nvPr/>
        </p:nvSpPr>
        <p:spPr>
          <a:xfrm>
            <a:off x="343545" y="3880474"/>
            <a:ext cx="4176193" cy="578717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  <a:buFont typeface="Calibri" panose="020F0502020204030204" pitchFamily="34" charset="0"/>
              <a:buNone/>
            </a:pPr>
            <a:r>
              <a:rPr lang="de-DE" sz="1200" kern="1200" dirty="0">
                <a:uFillTx/>
              </a:rPr>
              <a:t>Bestehender</a:t>
            </a:r>
            <a:r>
              <a:rPr lang="de-DE" sz="1200" b="1" kern="1200" dirty="0">
                <a:uFillTx/>
              </a:rPr>
              <a:t> Wettbewerb </a:t>
            </a:r>
            <a:r>
              <a:rPr lang="de-DE" sz="1200" kern="1200" dirty="0">
                <a:uFillTx/>
              </a:rPr>
              <a:t>beim Zugang zum Endkunden sowie      transparente Preissignale, hinreichende Marktliquidität etc. auf Anbieterseite</a:t>
            </a: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BA432997-81B8-DECE-13F6-555ADEB965A5}"/>
              </a:ext>
            </a:extLst>
          </p:cNvPr>
          <p:cNvSpPr/>
          <p:nvPr/>
        </p:nvSpPr>
        <p:spPr>
          <a:xfrm>
            <a:off x="355067" y="4559771"/>
            <a:ext cx="4180641" cy="480888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  <a:buFont typeface="Calibri" panose="020F0502020204030204" pitchFamily="34" charset="0"/>
              <a:buNone/>
            </a:pPr>
            <a:r>
              <a:rPr lang="de-DE" sz="1200" b="1" kern="1200" dirty="0">
                <a:uFillTx/>
              </a:rPr>
              <a:t>OTC-Handel, Termin- und Spotmärkte</a:t>
            </a:r>
            <a:r>
              <a:rPr lang="de-DE" sz="1200" kern="1200" dirty="0">
                <a:uFillTx/>
              </a:rPr>
              <a:t> prägen sich aus; </a:t>
            </a:r>
            <a:r>
              <a:rPr lang="de-DE" sz="1200" b="1" kern="1200" dirty="0">
                <a:uFillTx/>
              </a:rPr>
              <a:t>virtuelle Handelsplätze </a:t>
            </a:r>
            <a:r>
              <a:rPr lang="de-DE" sz="1200" kern="1200" dirty="0">
                <a:uFillTx/>
              </a:rPr>
              <a:t>existieren </a:t>
            </a:r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4D270340-035D-33F5-C4AE-EE7C52992C60}"/>
              </a:ext>
            </a:extLst>
          </p:cNvPr>
          <p:cNvSpPr/>
          <p:nvPr/>
        </p:nvSpPr>
        <p:spPr>
          <a:xfrm>
            <a:off x="4752006" y="1756005"/>
            <a:ext cx="4176193" cy="744999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  <a:buFont typeface="Calibri" panose="020F0502020204030204" pitchFamily="34" charset="0"/>
              <a:buNone/>
            </a:pPr>
            <a:r>
              <a:rPr lang="de-DE" sz="1200" kern="1200" dirty="0">
                <a:uFillTx/>
              </a:rPr>
              <a:t>Ausgestaltetes </a:t>
            </a:r>
            <a:r>
              <a:rPr lang="de-DE" sz="1200" b="1" kern="1200" dirty="0">
                <a:uFillTx/>
              </a:rPr>
              <a:t>Bilanzierungsregime </a:t>
            </a:r>
            <a:r>
              <a:rPr lang="de-DE" sz="1200" kern="1200" dirty="0">
                <a:uFillTx/>
              </a:rPr>
              <a:t>genügt</a:t>
            </a:r>
            <a:r>
              <a:rPr lang="de-DE" sz="1200" b="1" kern="1200" dirty="0">
                <a:uFillTx/>
              </a:rPr>
              <a:t> </a:t>
            </a:r>
            <a:r>
              <a:rPr lang="de-DE" sz="1200" kern="1200" dirty="0">
                <a:uFillTx/>
              </a:rPr>
              <a:t>den Anforderungen aus der </a:t>
            </a:r>
            <a:r>
              <a:rPr lang="de-DE" sz="1200" b="1" kern="1200" dirty="0" err="1">
                <a:uFillTx/>
              </a:rPr>
              <a:t>Sektorkopplung</a:t>
            </a:r>
            <a:r>
              <a:rPr lang="de-DE" sz="1200" b="1" kern="1200" dirty="0">
                <a:uFillTx/>
              </a:rPr>
              <a:t> </a:t>
            </a:r>
            <a:r>
              <a:rPr lang="de-DE" sz="1200" kern="1200" dirty="0">
                <a:uFillTx/>
              </a:rPr>
              <a:t>heraus. Flexibilitäten zum Ausgleich des Netzes werden diskriminierungsfrei, wettbewerblich beschafft</a:t>
            </a:r>
          </a:p>
        </p:txBody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DCE5316F-1093-F529-4639-496BBB72068A}"/>
              </a:ext>
            </a:extLst>
          </p:cNvPr>
          <p:cNvSpPr/>
          <p:nvPr/>
        </p:nvSpPr>
        <p:spPr>
          <a:xfrm>
            <a:off x="4752006" y="2549305"/>
            <a:ext cx="4176193" cy="800612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marL="0" lvl="0" indent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  <a:buFont typeface="Calibri" panose="020F0502020204030204" pitchFamily="34" charset="0"/>
              <a:buNone/>
            </a:pPr>
            <a:r>
              <a:rPr lang="de-DE" sz="1200" kern="1200" dirty="0">
                <a:uFillTx/>
              </a:rPr>
              <a:t>Voll funktionsfähige und umspannende </a:t>
            </a:r>
            <a:r>
              <a:rPr lang="de-DE" sz="1200" b="1" kern="1200" dirty="0">
                <a:uFillTx/>
              </a:rPr>
              <a:t>Netzinfrastruktur</a:t>
            </a:r>
            <a:r>
              <a:rPr lang="de-DE" sz="1200" kern="1200" dirty="0">
                <a:uFillTx/>
              </a:rPr>
              <a:t>;</a:t>
            </a:r>
            <a:br>
              <a:rPr lang="de-DE" sz="1200" kern="1200" dirty="0">
                <a:uFillTx/>
              </a:rPr>
            </a:br>
            <a:r>
              <a:rPr lang="de-DE" sz="1200" dirty="0"/>
              <a:t>Gewährleistung eines </a:t>
            </a:r>
            <a:r>
              <a:rPr lang="de-DE" sz="1200" kern="1200" dirty="0">
                <a:uFillTx/>
              </a:rPr>
              <a:t>diskriminierungsfreien </a:t>
            </a:r>
            <a:r>
              <a:rPr lang="de-DE" sz="1200" b="1" kern="1200" dirty="0">
                <a:uFillTx/>
              </a:rPr>
              <a:t>Netzzugangs</a:t>
            </a:r>
            <a:r>
              <a:rPr lang="de-DE" sz="1200" kern="1200" dirty="0">
                <a:uFillTx/>
              </a:rPr>
              <a:t> für alle wettbewerblichen Akteure auf dem Wasserstoffmarkt; H</a:t>
            </a:r>
            <a:r>
              <a:rPr lang="de-DE" sz="1200" kern="1200" baseline="-25000" dirty="0">
                <a:uFillTx/>
              </a:rPr>
              <a:t>2</a:t>
            </a:r>
            <a:r>
              <a:rPr lang="de-DE" sz="1200" kern="1200" dirty="0">
                <a:uFillTx/>
              </a:rPr>
              <a:t>-Netzzugang basiert im Grundsatz auf </a:t>
            </a:r>
            <a:r>
              <a:rPr lang="de-DE" sz="1200" b="0" kern="1200" dirty="0">
                <a:uFillTx/>
              </a:rPr>
              <a:t>dem</a:t>
            </a:r>
            <a:r>
              <a:rPr lang="de-DE" sz="1200" b="1" kern="1200" dirty="0">
                <a:uFillTx/>
              </a:rPr>
              <a:t> Entry-Exit-System</a:t>
            </a:r>
          </a:p>
        </p:txBody>
      </p:sp>
      <p:sp>
        <p:nvSpPr>
          <p:cNvPr id="25" name="Freihandform: Form 24">
            <a:extLst>
              <a:ext uri="{FF2B5EF4-FFF2-40B4-BE49-F238E27FC236}">
                <a16:creationId xmlns:a16="http://schemas.microsoft.com/office/drawing/2014/main" id="{DB987A43-BA47-8480-3387-204845F64F7E}"/>
              </a:ext>
            </a:extLst>
          </p:cNvPr>
          <p:cNvSpPr/>
          <p:nvPr/>
        </p:nvSpPr>
        <p:spPr>
          <a:xfrm>
            <a:off x="4752007" y="3398218"/>
            <a:ext cx="4176192" cy="578716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</a:pPr>
            <a:r>
              <a:rPr lang="de-DE" sz="1200" kern="1200" dirty="0">
                <a:uFillTx/>
              </a:rPr>
              <a:t>Klimaneutraler Wasserstoff wird überall eingesetzt, wo </a:t>
            </a:r>
            <a:r>
              <a:rPr lang="de-DE" sz="1200" b="1" kern="1200" dirty="0">
                <a:uFillTx/>
              </a:rPr>
              <a:t>Nachfrage</a:t>
            </a:r>
            <a:r>
              <a:rPr lang="de-DE" sz="1200" kern="1200" dirty="0">
                <a:uFillTx/>
              </a:rPr>
              <a:t> besteht; die Nachfrage richtet sich nach dem </a:t>
            </a:r>
            <a:r>
              <a:rPr lang="de-DE" sz="1200" b="1" kern="1200" dirty="0">
                <a:uFillTx/>
              </a:rPr>
              <a:t>Marktpreis</a:t>
            </a:r>
            <a:r>
              <a:rPr lang="de-DE" sz="1200" kern="1200" dirty="0">
                <a:uFillTx/>
              </a:rPr>
              <a:t> (inkl. CO</a:t>
            </a:r>
            <a:r>
              <a:rPr lang="de-DE" sz="1200" kern="1200" baseline="-25000" dirty="0">
                <a:uFillTx/>
              </a:rPr>
              <a:t>2</a:t>
            </a:r>
            <a:r>
              <a:rPr lang="de-DE" sz="1200" kern="1200" dirty="0">
                <a:uFillTx/>
              </a:rPr>
              <a:t>-Preis bzw. CO</a:t>
            </a:r>
            <a:r>
              <a:rPr lang="de-DE" sz="1200" kern="1200" baseline="-25000" dirty="0">
                <a:uFillTx/>
              </a:rPr>
              <a:t>2</a:t>
            </a:r>
            <a:r>
              <a:rPr lang="de-DE" sz="1200" kern="1200" dirty="0">
                <a:uFillTx/>
              </a:rPr>
              <a:t>-Vermeidungskosten)</a:t>
            </a:r>
          </a:p>
        </p:txBody>
      </p:sp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1B41E857-2A59-2A71-AC83-B912CD823FEB}"/>
              </a:ext>
            </a:extLst>
          </p:cNvPr>
          <p:cNvSpPr/>
          <p:nvPr/>
        </p:nvSpPr>
        <p:spPr>
          <a:xfrm>
            <a:off x="4752007" y="4025236"/>
            <a:ext cx="4176192" cy="1026850"/>
          </a:xfrm>
          <a:custGeom>
            <a:avLst/>
            <a:gdLst>
              <a:gd name="connsiteX0" fmla="*/ 0 w 4340188"/>
              <a:gd name="connsiteY0" fmla="*/ 0 h 858836"/>
              <a:gd name="connsiteX1" fmla="*/ 4340188 w 4340188"/>
              <a:gd name="connsiteY1" fmla="*/ 0 h 858836"/>
              <a:gd name="connsiteX2" fmla="*/ 4340188 w 4340188"/>
              <a:gd name="connsiteY2" fmla="*/ 858836 h 858836"/>
              <a:gd name="connsiteX3" fmla="*/ 0 w 4340188"/>
              <a:gd name="connsiteY3" fmla="*/ 858836 h 858836"/>
              <a:gd name="connsiteX4" fmla="*/ 0 w 4340188"/>
              <a:gd name="connsiteY4" fmla="*/ 0 h 8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0188" h="858836">
                <a:moveTo>
                  <a:pt x="0" y="0"/>
                </a:moveTo>
                <a:lnTo>
                  <a:pt x="4340188" y="0"/>
                </a:lnTo>
                <a:lnTo>
                  <a:pt x="4340188" y="858836"/>
                </a:lnTo>
                <a:lnTo>
                  <a:pt x="0" y="858836"/>
                </a:lnTo>
                <a:lnTo>
                  <a:pt x="0" y="0"/>
                </a:lnTo>
                <a:close/>
              </a:path>
            </a:pathLst>
          </a:custGeom>
          <a:ln w="9525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108000" bIns="36000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rgbClr val="C20000"/>
              </a:buClr>
              <a:buSzPts val="1200"/>
            </a:pPr>
            <a:r>
              <a:rPr lang="de-DE" sz="1200" b="1" kern="1200" dirty="0">
                <a:uFillTx/>
              </a:rPr>
              <a:t>Speicher</a:t>
            </a:r>
            <a:r>
              <a:rPr lang="de-DE" sz="1200" kern="1200" dirty="0">
                <a:uFillTx/>
              </a:rPr>
              <a:t> können im H</a:t>
            </a:r>
            <a:r>
              <a:rPr lang="de-DE" sz="1200" kern="1200" baseline="-25000" dirty="0">
                <a:uFillTx/>
              </a:rPr>
              <a:t>2</a:t>
            </a:r>
            <a:r>
              <a:rPr lang="de-DE" sz="1200" kern="1200" dirty="0">
                <a:uFillTx/>
              </a:rPr>
              <a:t>-Markt Angebots- und Nachfrageschwankungen ausgleichen; Absicherung der Versorgungssicherheit für Wasserstoff und Derivate, Eröffnung verschiedener Flexibilisierungen des Strommarktes. Es gibt dezentrale, erzeugungs- oder abnahmenahe </a:t>
            </a:r>
            <a:r>
              <a:rPr lang="de-DE" sz="1200" dirty="0"/>
              <a:t>sowie </a:t>
            </a:r>
            <a:r>
              <a:rPr lang="de-DE" sz="1200" kern="1200" dirty="0">
                <a:uFillTx/>
              </a:rPr>
              <a:t>zentrale Speicher</a:t>
            </a:r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3DC16F09-195B-A1FB-299F-ADCE1AE3EE36}"/>
              </a:ext>
            </a:extLst>
          </p:cNvPr>
          <p:cNvSpPr/>
          <p:nvPr/>
        </p:nvSpPr>
        <p:spPr>
          <a:xfrm>
            <a:off x="215230" y="2534383"/>
            <a:ext cx="247848" cy="266855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sp>
        <p:nvSpPr>
          <p:cNvPr id="33" name="Flussdiagramm: Verbinder 32">
            <a:extLst>
              <a:ext uri="{FF2B5EF4-FFF2-40B4-BE49-F238E27FC236}">
                <a16:creationId xmlns:a16="http://schemas.microsoft.com/office/drawing/2014/main" id="{7D7F2AB7-1E7C-54DA-9D45-F8B42A514688}"/>
              </a:ext>
            </a:extLst>
          </p:cNvPr>
          <p:cNvSpPr/>
          <p:nvPr/>
        </p:nvSpPr>
        <p:spPr>
          <a:xfrm>
            <a:off x="201976" y="4012973"/>
            <a:ext cx="227912" cy="286287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sp>
        <p:nvSpPr>
          <p:cNvPr id="34" name="Flussdiagramm: Verbinder 33">
            <a:extLst>
              <a:ext uri="{FF2B5EF4-FFF2-40B4-BE49-F238E27FC236}">
                <a16:creationId xmlns:a16="http://schemas.microsoft.com/office/drawing/2014/main" id="{B00B63F3-1C23-68A3-638E-1E994B3DE15B}"/>
              </a:ext>
            </a:extLst>
          </p:cNvPr>
          <p:cNvSpPr/>
          <p:nvPr/>
        </p:nvSpPr>
        <p:spPr>
          <a:xfrm>
            <a:off x="264542" y="4663788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sp>
        <p:nvSpPr>
          <p:cNvPr id="36" name="Flussdiagramm: Verbinder 35">
            <a:extLst>
              <a:ext uri="{FF2B5EF4-FFF2-40B4-BE49-F238E27FC236}">
                <a16:creationId xmlns:a16="http://schemas.microsoft.com/office/drawing/2014/main" id="{F1B94052-596A-238F-4FDA-1331E506B3DF}"/>
              </a:ext>
            </a:extLst>
          </p:cNvPr>
          <p:cNvSpPr/>
          <p:nvPr/>
        </p:nvSpPr>
        <p:spPr>
          <a:xfrm>
            <a:off x="189984" y="1929855"/>
            <a:ext cx="247848" cy="266855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pic>
        <p:nvPicPr>
          <p:cNvPr id="38" name="Grafik 37" descr="Abzeichen Tick1 mit einfarbiger Füllung">
            <a:extLst>
              <a:ext uri="{FF2B5EF4-FFF2-40B4-BE49-F238E27FC236}">
                <a16:creationId xmlns:a16="http://schemas.microsoft.com/office/drawing/2014/main" id="{94074D38-DFD9-E631-5A39-D56F9EEE6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221" y="4644239"/>
            <a:ext cx="301491" cy="301491"/>
          </a:xfrm>
          <a:prstGeom prst="rect">
            <a:avLst/>
          </a:prstGeom>
        </p:spPr>
      </p:pic>
      <p:pic>
        <p:nvPicPr>
          <p:cNvPr id="39" name="Grafik 38" descr="Abzeichen Tick1 mit einfarbiger Füllung">
            <a:extLst>
              <a:ext uri="{FF2B5EF4-FFF2-40B4-BE49-F238E27FC236}">
                <a16:creationId xmlns:a16="http://schemas.microsoft.com/office/drawing/2014/main" id="{38D63B75-A038-FD92-7B9C-8709821B18A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7596" b="288"/>
          <a:stretch/>
        </p:blipFill>
        <p:spPr>
          <a:xfrm>
            <a:off x="174536" y="4012973"/>
            <a:ext cx="278591" cy="300623"/>
          </a:xfrm>
          <a:prstGeom prst="rect">
            <a:avLst/>
          </a:prstGeom>
        </p:spPr>
      </p:pic>
      <p:sp>
        <p:nvSpPr>
          <p:cNvPr id="41" name="Flussdiagramm: Verbinder 40">
            <a:extLst>
              <a:ext uri="{FF2B5EF4-FFF2-40B4-BE49-F238E27FC236}">
                <a16:creationId xmlns:a16="http://schemas.microsoft.com/office/drawing/2014/main" id="{A18F6759-CEF0-3501-5C2B-6AE6FEE34156}"/>
              </a:ext>
            </a:extLst>
          </p:cNvPr>
          <p:cNvSpPr/>
          <p:nvPr/>
        </p:nvSpPr>
        <p:spPr>
          <a:xfrm>
            <a:off x="231142" y="3312467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pic>
        <p:nvPicPr>
          <p:cNvPr id="42" name="Grafik 41" descr="Abzeichen Tick1 mit einfarbiger Füllung">
            <a:extLst>
              <a:ext uri="{FF2B5EF4-FFF2-40B4-BE49-F238E27FC236}">
                <a16:creationId xmlns:a16="http://schemas.microsoft.com/office/drawing/2014/main" id="{18E2A7AF-03B6-355F-F21C-EF3DDD847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1130" y="3303765"/>
            <a:ext cx="301491" cy="301491"/>
          </a:xfrm>
          <a:prstGeom prst="rect">
            <a:avLst/>
          </a:prstGeom>
        </p:spPr>
      </p:pic>
      <p:sp>
        <p:nvSpPr>
          <p:cNvPr id="43" name="Flussdiagramm: Verbinder 42">
            <a:extLst>
              <a:ext uri="{FF2B5EF4-FFF2-40B4-BE49-F238E27FC236}">
                <a16:creationId xmlns:a16="http://schemas.microsoft.com/office/drawing/2014/main" id="{8F19FED6-B796-C618-B40C-E836F8F48F69}"/>
              </a:ext>
            </a:extLst>
          </p:cNvPr>
          <p:cNvSpPr/>
          <p:nvPr/>
        </p:nvSpPr>
        <p:spPr>
          <a:xfrm>
            <a:off x="213864" y="2534511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pic>
        <p:nvPicPr>
          <p:cNvPr id="30" name="Grafik 29" descr="Abzeichen Tick1 mit einfarbiger Füllung">
            <a:extLst>
              <a:ext uri="{FF2B5EF4-FFF2-40B4-BE49-F238E27FC236}">
                <a16:creationId xmlns:a16="http://schemas.microsoft.com/office/drawing/2014/main" id="{2E9814CA-AFF4-A1B4-6096-61A90D6A8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221" y="2524828"/>
            <a:ext cx="301491" cy="301491"/>
          </a:xfrm>
          <a:prstGeom prst="rect">
            <a:avLst/>
          </a:prstGeom>
        </p:spPr>
      </p:pic>
      <p:sp>
        <p:nvSpPr>
          <p:cNvPr id="44" name="Flussdiagramm: Verbinder 43">
            <a:extLst>
              <a:ext uri="{FF2B5EF4-FFF2-40B4-BE49-F238E27FC236}">
                <a16:creationId xmlns:a16="http://schemas.microsoft.com/office/drawing/2014/main" id="{98154990-CFE2-D12F-EBE9-BA47FACF1BDC}"/>
              </a:ext>
            </a:extLst>
          </p:cNvPr>
          <p:cNvSpPr/>
          <p:nvPr/>
        </p:nvSpPr>
        <p:spPr>
          <a:xfrm>
            <a:off x="213864" y="1924324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pic>
        <p:nvPicPr>
          <p:cNvPr id="35" name="Grafik 34" descr="Abzeichen Tick1 mit einfarbiger Füllung">
            <a:extLst>
              <a:ext uri="{FF2B5EF4-FFF2-40B4-BE49-F238E27FC236}">
                <a16:creationId xmlns:a16="http://schemas.microsoft.com/office/drawing/2014/main" id="{EAC008EF-2456-2F9C-0921-ADB4D7D378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222" y="1917932"/>
            <a:ext cx="301491" cy="301491"/>
          </a:xfrm>
          <a:prstGeom prst="rect">
            <a:avLst/>
          </a:prstGeom>
        </p:spPr>
      </p:pic>
      <p:sp>
        <p:nvSpPr>
          <p:cNvPr id="48" name="Flussdiagramm: Verbinder 47">
            <a:extLst>
              <a:ext uri="{FF2B5EF4-FFF2-40B4-BE49-F238E27FC236}">
                <a16:creationId xmlns:a16="http://schemas.microsoft.com/office/drawing/2014/main" id="{3F44B7B8-6E0E-281C-98C3-DCB4BC767CB5}"/>
              </a:ext>
            </a:extLst>
          </p:cNvPr>
          <p:cNvSpPr/>
          <p:nvPr/>
        </p:nvSpPr>
        <p:spPr>
          <a:xfrm>
            <a:off x="4637415" y="2781738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pic>
        <p:nvPicPr>
          <p:cNvPr id="45" name="Grafik 44" descr="Abzeichen Tick1 mit einfarbiger Füllung">
            <a:extLst>
              <a:ext uri="{FF2B5EF4-FFF2-40B4-BE49-F238E27FC236}">
                <a16:creationId xmlns:a16="http://schemas.microsoft.com/office/drawing/2014/main" id="{059C2F45-CC8B-500B-6515-CAE036F3F9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9814" y="2772558"/>
            <a:ext cx="301491" cy="301491"/>
          </a:xfrm>
          <a:prstGeom prst="rect">
            <a:avLst/>
          </a:prstGeom>
        </p:spPr>
      </p:pic>
      <p:sp>
        <p:nvSpPr>
          <p:cNvPr id="49" name="Flussdiagramm: Verbinder 48">
            <a:extLst>
              <a:ext uri="{FF2B5EF4-FFF2-40B4-BE49-F238E27FC236}">
                <a16:creationId xmlns:a16="http://schemas.microsoft.com/office/drawing/2014/main" id="{1915C73A-8FC6-D3B8-9993-283EB3506BCA}"/>
              </a:ext>
            </a:extLst>
          </p:cNvPr>
          <p:cNvSpPr/>
          <p:nvPr/>
        </p:nvSpPr>
        <p:spPr>
          <a:xfrm>
            <a:off x="4637160" y="1969683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pic>
        <p:nvPicPr>
          <p:cNvPr id="46" name="Grafik 45" descr="Abzeichen Tick1 mit einfarbiger Füllung">
            <a:extLst>
              <a:ext uri="{FF2B5EF4-FFF2-40B4-BE49-F238E27FC236}">
                <a16:creationId xmlns:a16="http://schemas.microsoft.com/office/drawing/2014/main" id="{9E7B4419-1E05-A830-CF08-486878825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50043" y="1966236"/>
            <a:ext cx="301491" cy="301491"/>
          </a:xfrm>
          <a:prstGeom prst="rect">
            <a:avLst/>
          </a:prstGeom>
        </p:spPr>
      </p:pic>
      <p:sp>
        <p:nvSpPr>
          <p:cNvPr id="52" name="Flussdiagramm: Verbinder 51">
            <a:extLst>
              <a:ext uri="{FF2B5EF4-FFF2-40B4-BE49-F238E27FC236}">
                <a16:creationId xmlns:a16="http://schemas.microsoft.com/office/drawing/2014/main" id="{7F67059F-5B04-848E-DD1C-0981C35BB292}"/>
              </a:ext>
            </a:extLst>
          </p:cNvPr>
          <p:cNvSpPr/>
          <p:nvPr/>
        </p:nvSpPr>
        <p:spPr>
          <a:xfrm>
            <a:off x="4622547" y="3529013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sp>
        <p:nvSpPr>
          <p:cNvPr id="55" name="Flussdiagramm: Verbinder 54">
            <a:extLst>
              <a:ext uri="{FF2B5EF4-FFF2-40B4-BE49-F238E27FC236}">
                <a16:creationId xmlns:a16="http://schemas.microsoft.com/office/drawing/2014/main" id="{7CA1FA5E-EAA4-5B44-F2C6-C1DBD5209E2B}"/>
              </a:ext>
            </a:extLst>
          </p:cNvPr>
          <p:cNvSpPr/>
          <p:nvPr/>
        </p:nvSpPr>
        <p:spPr>
          <a:xfrm>
            <a:off x="4635510" y="4335349"/>
            <a:ext cx="216024" cy="301491"/>
          </a:xfrm>
          <a:prstGeom prst="flowChartConnector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endParaRPr lang="de-DE" sz="1800" dirty="0" err="1">
              <a:solidFill>
                <a:schemeClr val="bg1"/>
              </a:solidFill>
            </a:endParaRPr>
          </a:p>
        </p:txBody>
      </p:sp>
      <p:pic>
        <p:nvPicPr>
          <p:cNvPr id="50" name="Grafik 49" descr="Abzeichen Tick1 mit einfarbiger Füllung">
            <a:extLst>
              <a:ext uri="{FF2B5EF4-FFF2-40B4-BE49-F238E27FC236}">
                <a16:creationId xmlns:a16="http://schemas.microsoft.com/office/drawing/2014/main" id="{5FD51C85-ED08-7CE8-7D7D-20E26562A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00642" y="4332105"/>
            <a:ext cx="301491" cy="301491"/>
          </a:xfrm>
          <a:prstGeom prst="rect">
            <a:avLst/>
          </a:prstGeom>
        </p:spPr>
      </p:pic>
      <p:pic>
        <p:nvPicPr>
          <p:cNvPr id="51" name="Grafik 50" descr="Abzeichen Tick1 mit einfarbiger Füllung">
            <a:extLst>
              <a:ext uri="{FF2B5EF4-FFF2-40B4-BE49-F238E27FC236}">
                <a16:creationId xmlns:a16="http://schemas.microsoft.com/office/drawing/2014/main" id="{E953DD4E-566C-831A-885A-C8B8F6FAC5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0871" y="3525783"/>
            <a:ext cx="301491" cy="301491"/>
          </a:xfrm>
          <a:prstGeom prst="rect">
            <a:avLst/>
          </a:prstGeom>
        </p:spPr>
      </p:pic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F2C6CB2-46DC-3F4C-14D3-AFB5E942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288131"/>
            <a:ext cx="504000" cy="144000"/>
          </a:xfrm>
        </p:spPr>
        <p:txBody>
          <a:bodyPr/>
          <a:lstStyle/>
          <a:p>
            <a:r>
              <a:rPr lang="de-DE" dirty="0"/>
              <a:t>15.12.2023</a:t>
            </a:r>
            <a:endParaRPr lang="de-DE" noProof="0" dirty="0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13F40387-3DD6-C32B-239C-15E07134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288131"/>
            <a:ext cx="5256000" cy="144000"/>
          </a:xfrm>
        </p:spPr>
        <p:txBody>
          <a:bodyPr/>
          <a:lstStyle/>
          <a:p>
            <a:r>
              <a:rPr lang="de-DE" dirty="0"/>
              <a:t>Ein Phasenmodell für den Wasserstoffhochlauf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33995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EDDC60-68BC-E0B2-6AD5-EE4DF0DD4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Hochlauf der Wasserstofferzeugung muss in Entwicklung eines Marktes </a:t>
            </a:r>
            <a:r>
              <a:rPr lang="de-DE"/>
              <a:t>eingebettet werden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8ABF9DF4-3FA4-5804-BD3D-3303F93C0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6758" y="3474702"/>
            <a:ext cx="7992890" cy="859701"/>
          </a:xfrm>
        </p:spPr>
        <p:txBody>
          <a:bodyPr/>
          <a:lstStyle/>
          <a:p>
            <a:r>
              <a:rPr lang="de-DE" sz="1400" dirty="0"/>
              <a:t>Phasen können sich </a:t>
            </a:r>
            <a:r>
              <a:rPr lang="de-DE" sz="1400" b="1" dirty="0"/>
              <a:t>regional unterschiedlich vollziehen </a:t>
            </a:r>
            <a:r>
              <a:rPr lang="de-DE" sz="1400" dirty="0"/>
              <a:t>und für einzelne Elemente der Wertschöpfungskette </a:t>
            </a:r>
            <a:r>
              <a:rPr lang="de-DE" sz="1400" b="1" dirty="0"/>
              <a:t>ineinander übergehen</a:t>
            </a:r>
          </a:p>
          <a:p>
            <a:r>
              <a:rPr lang="de-DE" sz="1400" dirty="0"/>
              <a:t>In den verschiedenen Phasen werden </a:t>
            </a:r>
            <a:r>
              <a:rPr lang="de-DE" sz="1400" b="1" dirty="0"/>
              <a:t>jeweils andere politische Instrumente </a:t>
            </a:r>
            <a:r>
              <a:rPr lang="de-DE" sz="1400" dirty="0"/>
              <a:t>benötigt: Zu Beginn mehr Steuerung und Förderung, später zunehmend Markt und weniger Förderung</a:t>
            </a:r>
          </a:p>
          <a:p>
            <a:r>
              <a:rPr lang="de-DE" sz="1400" b="1" dirty="0"/>
              <a:t>Zielbild ist ein funktionierender Handelsmarkt</a:t>
            </a:r>
            <a:r>
              <a:rPr lang="de-DE" sz="1400" dirty="0"/>
              <a:t>, auf dem Wasserstoffmengen nach marktwirtschaftlichen Mechanismen effizient verteilt werden </a:t>
            </a:r>
          </a:p>
        </p:txBody>
      </p:sp>
      <p:sp>
        <p:nvSpPr>
          <p:cNvPr id="25" name="Foliennummernplatzhalter 24">
            <a:extLst>
              <a:ext uri="{FF2B5EF4-FFF2-40B4-BE49-F238E27FC236}">
                <a16:creationId xmlns:a16="http://schemas.microsoft.com/office/drawing/2014/main" id="{E54B9ADC-86D4-79D7-BDD1-3D241406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911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5ABBCB-2658-4656-B2C4-43A1F658563B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57687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0" marR="0" lvl="0" indent="0" algn="l" defTabSz="6911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800" b="0" i="0" u="none" strike="noStrike" kern="1200" cap="none" spc="0" normalizeH="0" baseline="0" noProof="0">
              <a:ln>
                <a:noFill/>
              </a:ln>
              <a:solidFill>
                <a:srgbClr val="576874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34C61882-C1D9-22A2-9F51-B3E72B15AA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55" y="2239974"/>
            <a:ext cx="7992890" cy="101384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EF243D4-ABE9-655C-9EBC-FE2E7757556B}"/>
              </a:ext>
            </a:extLst>
          </p:cNvPr>
          <p:cNvSpPr txBox="1"/>
          <p:nvPr/>
        </p:nvSpPr>
        <p:spPr>
          <a:xfrm>
            <a:off x="421967" y="1666759"/>
            <a:ext cx="8352381" cy="21612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algn="l">
              <a:buClr>
                <a:schemeClr val="bg2"/>
              </a:buClr>
            </a:pPr>
            <a:r>
              <a:rPr lang="de-DE" sz="1800" b="1" dirty="0"/>
              <a:t>Phasen der Entwicklung eines Wasserstoffmarktes </a:t>
            </a:r>
            <a:br>
              <a:rPr lang="de-DE" sz="1800" b="1" dirty="0"/>
            </a:br>
            <a:r>
              <a:rPr lang="de-DE" sz="1400" i="1" dirty="0"/>
              <a:t>(BDEW-Diskussionspapier für ein Marktdesign für Wasserstoff, Juli 2023)</a:t>
            </a:r>
            <a:endParaRPr lang="de-DE" sz="1800" i="1" dirty="0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EEA86B1-B4DB-BDE6-9C33-80C564EA19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288131"/>
            <a:ext cx="504000" cy="144000"/>
          </a:xfrm>
        </p:spPr>
        <p:txBody>
          <a:bodyPr/>
          <a:lstStyle/>
          <a:p>
            <a:r>
              <a:rPr lang="de-DE" dirty="0"/>
              <a:t>15.12.2023</a:t>
            </a:r>
            <a:endParaRPr lang="de-DE" noProof="0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33B85ECF-D14F-8AF8-7DEF-60C75C2D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288131"/>
            <a:ext cx="5256000" cy="144000"/>
          </a:xfrm>
        </p:spPr>
        <p:txBody>
          <a:bodyPr/>
          <a:lstStyle/>
          <a:p>
            <a:r>
              <a:rPr lang="de-DE" dirty="0"/>
              <a:t>Ein Phasenmodell für den Wasserstoffhochlauf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84649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6DE3929-5BF2-F963-CB48-85A5597EE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7</a:t>
            </a:fld>
            <a:endParaRPr lang="de-DE" noProof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66167A6-3133-404A-694F-02CE0B2597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1363</a:t>
            </a:r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AF8DAB7-23A6-52EC-59A4-ED5A68FAB9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799" y="1800225"/>
            <a:ext cx="8064351" cy="1006475"/>
          </a:xfrm>
        </p:spPr>
        <p:txBody>
          <a:bodyPr/>
          <a:lstStyle/>
          <a:p>
            <a:r>
              <a:rPr lang="de-DE" dirty="0"/>
              <a:t>Dr. Stephan Mrusek</a:t>
            </a:r>
            <a:br>
              <a:rPr lang="de-DE" dirty="0"/>
            </a:br>
            <a:r>
              <a:rPr lang="de-DE" dirty="0"/>
              <a:t>Fachgebietsleiter Grundsatzfragen Wasserstoff </a:t>
            </a:r>
          </a:p>
          <a:p>
            <a:endParaRPr lang="de-DE" dirty="0"/>
          </a:p>
          <a:p>
            <a:r>
              <a:rPr lang="de-DE" dirty="0"/>
              <a:t>Abteilung Transformation der Gaswirtschaft, klimaneutrale Gase und Versorgungssicherheit</a:t>
            </a:r>
          </a:p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9C39D66-0D93-EEB2-CEDB-851E0F8232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stephan.mrusek@bdew.de</a:t>
            </a:r>
          </a:p>
          <a:p>
            <a:endParaRPr lang="de-DE" dirty="0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FBF0A27-7BD5-99DC-903E-60662C3B4D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0671" y="4680000"/>
            <a:ext cx="504000" cy="144000"/>
          </a:xfrm>
        </p:spPr>
        <p:txBody>
          <a:bodyPr/>
          <a:lstStyle/>
          <a:p>
            <a:r>
              <a:rPr lang="de-DE" dirty="0"/>
              <a:t>15.12.2023</a:t>
            </a:r>
            <a:endParaRPr lang="de-DE" noProof="0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D685540F-0D3A-6DA8-2C04-8DD096D4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367" y="4680000"/>
            <a:ext cx="5256000" cy="144000"/>
          </a:xfrm>
        </p:spPr>
        <p:txBody>
          <a:bodyPr/>
          <a:lstStyle/>
          <a:p>
            <a:r>
              <a:rPr lang="de-DE" dirty="0"/>
              <a:t>Ein Phasenmodell für den Wasserstoffhochlauf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115788511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BDEW_14-12-2020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spcAft>
            <a:spcPts val="1000"/>
          </a:spcAft>
          <a:defRPr sz="18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 marL="360000" indent="-360000" algn="l">
          <a:spcBef>
            <a:spcPts val="500"/>
          </a:spcBef>
          <a:spcAft>
            <a:spcPts val="500"/>
          </a:spcAft>
          <a:buClr>
            <a:schemeClr val="bg2"/>
          </a:buClr>
          <a:buFont typeface="Calibri" panose="020F0502020204030204" pitchFamily="34" charset="0"/>
          <a:buChar char="•"/>
          <a:defRPr sz="1800" dirty="0" err="1" smtClean="0"/>
        </a:defPPr>
      </a:lstStyle>
    </a:txDef>
  </a:objectDefaults>
  <a:extraClrSchemeLst/>
  <a:custClrLst>
    <a:custClr name="BDEW-Rot/Energie">
      <a:srgbClr val="C20000"/>
    </a:custClr>
    <a:custClr name="BDEW-Blau/Wasser">
      <a:srgbClr val="0068AF"/>
    </a:custClr>
    <a:custClr name="BDEW-Grau">
      <a:srgbClr val="576874"/>
    </a:custClr>
    <a:custClr name="Gas">
      <a:srgbClr val="46AA28"/>
    </a:custClr>
    <a:custClr name="Strom">
      <a:srgbClr val="FF7F24"/>
    </a:custClr>
    <a:custClr name="Erneuerbare">
      <a:srgbClr val="99C200"/>
    </a:custClr>
    <a:custClr name="Wind">
      <a:srgbClr val="00AFD8"/>
    </a:custClr>
    <a:custClr name="Navy Blue">
      <a:srgbClr val="27408B"/>
    </a:custClr>
    <a:custClr name="Cadet Blue">
      <a:srgbClr val="5F9EA0"/>
    </a:custClr>
    <a:custClr name="Red">
      <a:srgbClr val="FF0000"/>
    </a:custClr>
    <a:custClr name="E 80 %">
      <a:srgbClr val="C84730"/>
    </a:custClr>
    <a:custClr name="W 80 %">
      <a:srgbClr val="1E7EBA"/>
    </a:custClr>
    <a:custClr name="G 80 %">
      <a:srgbClr val="748592"/>
    </a:custClr>
    <a:custClr name="Gas 80 %">
      <a:srgbClr val="62B748"/>
    </a:custClr>
    <a:custClr name="Fernwärme">
      <a:srgbClr val="7B0B6D"/>
    </a:custClr>
    <a:custClr name="Wasserstoff">
      <a:srgbClr val="20B2AA"/>
    </a:custClr>
    <a:custClr name="Mineralöl">
      <a:srgbClr val="477390"/>
    </a:custClr>
    <a:custClr name="Royal Blue">
      <a:srgbClr val="4069E1"/>
    </a:custClr>
    <a:custClr name="Ocean Green">
      <a:srgbClr val="00C5CD"/>
    </a:custClr>
    <a:custClr name="Orange Red">
      <a:srgbClr val="FF4500"/>
    </a:custClr>
    <a:custClr name="E 60 %">
      <a:srgbClr val="D5775B"/>
    </a:custClr>
    <a:custClr name="W 60 %">
      <a:srgbClr val="6C99C9"/>
    </a:custClr>
    <a:custClr name="G 60 %">
      <a:srgbClr val="94A2AE"/>
    </a:custClr>
    <a:custClr name="Gas 60 %">
      <a:srgbClr val="90CC7E"/>
    </a:custClr>
    <a:custClr name="Abwasser">
      <a:srgbClr val="6C99C9"/>
    </a:custClr>
    <a:custClr name="Holz">
      <a:srgbClr val="CD853F"/>
    </a:custClr>
    <a:custClr name="Kernenergie">
      <a:srgbClr val="4B4D72"/>
    </a:custClr>
    <a:custClr name="Dodger Blue">
      <a:srgbClr val="1E90FF"/>
    </a:custClr>
    <a:custClr name="Medium Aquamarine">
      <a:srgbClr val="66CDAA"/>
    </a:custClr>
    <a:custClr name="Blue Violet">
      <a:srgbClr val="8A2BE2"/>
    </a:custClr>
    <a:custClr name="E 40 %">
      <a:srgbClr val="E2A58C"/>
    </a:custClr>
    <a:custClr name="W 40 %">
      <a:srgbClr val="A0B8DB"/>
    </a:custClr>
    <a:custClr name="G 40 %">
      <a:srgbClr val="B5C0C9"/>
    </a:custClr>
    <a:custClr name="Gas 40 %">
      <a:srgbClr val="B5DDA9"/>
    </a:custClr>
    <a:custClr name="PV">
      <a:srgbClr val="FEC800"/>
    </a:custClr>
    <a:custClr name="Braunkohle">
      <a:srgbClr val="8C3725"/>
    </a:custClr>
    <a:custClr name="Steinkohle">
      <a:srgbClr val="333333"/>
    </a:custClr>
    <a:custClr name="Sky Blue">
      <a:srgbClr val="6CA6CD"/>
    </a:custClr>
    <a:custClr name="Green">
      <a:srgbClr val="96DC32"/>
    </a:custClr>
    <a:custClr name="Fuchsia">
      <a:srgbClr val="FF00FF"/>
    </a:custClr>
    <a:custClr name="E 20 %">
      <a:srgbClr val="F1D1C1"/>
    </a:custClr>
    <a:custClr name="W 20 %">
      <a:srgbClr val="D0DAED"/>
    </a:custClr>
    <a:custClr name="G 20 %">
      <a:srgbClr val="D8DFE4"/>
    </a:custClr>
    <a:custClr name="Gas 20 %">
      <a:srgbClr val="DAEED4"/>
    </a:custClr>
    <a:custClr name="Biomasse">
      <a:srgbClr val="C4DA80"/>
    </a:custClr>
    <a:custClr name="Wind Offshore">
      <a:srgbClr val="84CFE7"/>
    </a:custClr>
    <a:custClr name="Stone Grey">
      <a:srgbClr val="9C9C9C"/>
    </a:custClr>
    <a:custClr name="Blue Green">
      <a:srgbClr val="B4CDCD"/>
    </a:custClr>
    <a:custClr name="Chartreuse">
      <a:srgbClr val="7FFF00"/>
    </a:custClr>
    <a:custClr name="Turquois">
      <a:srgbClr val="00F5FF"/>
    </a:custClr>
  </a:custClrLst>
  <a:extLst>
    <a:ext uri="{05A4C25C-085E-4340-85A3-A5531E510DB2}">
      <thm15:themeFamily xmlns:thm15="http://schemas.microsoft.com/office/thememl/2012/main" name="PPT-Vorlage_BDEW_09-06-2021.potx" id="{78371293-6B6F-46EF-A667-51F5D4BDA53D}" vid="{A1296489-80FF-4F05-A2DA-6BC892482A17}"/>
    </a:ext>
  </a:extLst>
</a:theme>
</file>

<file path=ppt/theme/theme2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752</Words>
  <Application>Microsoft Office PowerPoint</Application>
  <PresentationFormat>Benutzerdefiniert</PresentationFormat>
  <Paragraphs>82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Ubuntu</vt:lpstr>
      <vt:lpstr>PPT-Vorlage_BDEW_14-12-2020</vt:lpstr>
      <vt:lpstr>Strommarkttreffen</vt:lpstr>
      <vt:lpstr>Ein Phasenmodell für den Wasserstoffhochlauf</vt:lpstr>
      <vt:lpstr>Die Studienlage zeigt, dass ausreichende Mengen von Wasserstoff verfügbar gemacht werden können</vt:lpstr>
      <vt:lpstr>Warum brauchen wir ein Marktdesign für Wasserstoff?</vt:lpstr>
      <vt:lpstr>Was kennzeichnet das Zielbild des eingeschwungenen Wasserstoffmarkts? </vt:lpstr>
      <vt:lpstr>Hochlauf der Wasserstofferzeugung muss in Entwicklung eines Marktes eingebettet werden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Fachtagung H2 –  von der Fiktion zum Geschäftsmodell</dc:title>
  <dc:creator>Music, Jennifer</dc:creator>
  <cp:lastModifiedBy>Mrusek, Dr Stephan</cp:lastModifiedBy>
  <cp:revision>12</cp:revision>
  <dcterms:created xsi:type="dcterms:W3CDTF">2023-10-11T08:42:07Z</dcterms:created>
  <dcterms:modified xsi:type="dcterms:W3CDTF">2023-12-12T14:43:56Z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-1488546339</vt:i4>
  </property>
  <property fmtid="{D5CDD505-2E9C-101B-9397-08002B2CF9AE}" pid="3" name="_NewReviewCycle">
    <vt:lpwstr/>
  </property>
  <property fmtid="{D5CDD505-2E9C-101B-9397-08002B2CF9AE}" pid="4" name="_EmailSubject">
    <vt:lpwstr>Erinnerung für Folien </vt:lpwstr>
  </property>
  <property fmtid="{D5CDD505-2E9C-101B-9397-08002B2CF9AE}" pid="5" name="_AuthorEmail">
    <vt:lpwstr>Stephan.Mrusek@bdew.de</vt:lpwstr>
  </property>
  <property fmtid="{D5CDD505-2E9C-101B-9397-08002B2CF9AE}" pid="6" name="_AuthorEmailDisplayName">
    <vt:lpwstr>Mrusek, Dr Stephan</vt:lpwstr>
  </property>
</Properties>
</file>